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350" r:id="rId2"/>
    <p:sldId id="351" r:id="rId3"/>
    <p:sldId id="385" r:id="rId4"/>
    <p:sldId id="352" r:id="rId5"/>
    <p:sldId id="353" r:id="rId6"/>
    <p:sldId id="377" r:id="rId7"/>
    <p:sldId id="384" r:id="rId8"/>
    <p:sldId id="386" r:id="rId9"/>
    <p:sldId id="387" r:id="rId10"/>
    <p:sldId id="361" r:id="rId11"/>
    <p:sldId id="362" r:id="rId12"/>
    <p:sldId id="363" r:id="rId13"/>
    <p:sldId id="364" r:id="rId14"/>
    <p:sldId id="365" r:id="rId15"/>
    <p:sldId id="366" r:id="rId16"/>
    <p:sldId id="367" r:id="rId17"/>
    <p:sldId id="368" r:id="rId18"/>
    <p:sldId id="369" r:id="rId19"/>
    <p:sldId id="370" r:id="rId20"/>
    <p:sldId id="379" r:id="rId21"/>
    <p:sldId id="375" r:id="rId22"/>
    <p:sldId id="327" r:id="rId23"/>
    <p:sldId id="372" r:id="rId24"/>
    <p:sldId id="357" r:id="rId25"/>
    <p:sldId id="287" r:id="rId26"/>
    <p:sldId id="373" r:id="rId27"/>
    <p:sldId id="378" r:id="rId28"/>
    <p:sldId id="285" r:id="rId29"/>
    <p:sldId id="284" r:id="rId30"/>
  </p:sldIdLst>
  <p:sldSz cx="24387175" cy="13716000"/>
  <p:notesSz cx="7010400" cy="9296400"/>
  <p:custDataLst>
    <p:tags r:id="rId33"/>
  </p:custDataLst>
  <p:defaultText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61" userDrawn="1">
          <p15:clr>
            <a:srgbClr val="A4A3A4"/>
          </p15:clr>
        </p15:guide>
        <p15:guide id="2" orient="horz" pos="6216" userDrawn="1">
          <p15:clr>
            <a:srgbClr val="A4A3A4"/>
          </p15:clr>
        </p15:guide>
        <p15:guide id="3" pos="768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élanie Rourke" initials="MR" lastIdx="9" clrIdx="0">
    <p:extLst>
      <p:ext uri="{19B8F6BF-5375-455C-9EA6-DF929625EA0E}">
        <p15:presenceInfo xmlns:p15="http://schemas.microsoft.com/office/powerpoint/2012/main" userId="S-1-5-21-4226757787-2080697864-660606538-146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B73"/>
    <a:srgbClr val="3F2A55"/>
    <a:srgbClr val="00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11" autoAdjust="0"/>
  </p:normalViewPr>
  <p:slideViewPr>
    <p:cSldViewPr snapToGrid="0" snapToObjects="1">
      <p:cViewPr varScale="1">
        <p:scale>
          <a:sx n="28" d="100"/>
          <a:sy n="28" d="100"/>
        </p:scale>
        <p:origin x="1000" y="60"/>
      </p:cViewPr>
      <p:guideLst>
        <p:guide orient="horz" pos="5561"/>
        <p:guide orient="horz" pos="6216"/>
        <p:guide pos="7681"/>
      </p:guideLst>
    </p:cSldViewPr>
  </p:slideViewPr>
  <p:notesTextViewPr>
    <p:cViewPr>
      <p:scale>
        <a:sx n="3" d="2"/>
        <a:sy n="3" d="2"/>
      </p:scale>
      <p:origin x="0" y="0"/>
    </p:cViewPr>
  </p:notesTextViewPr>
  <p:sorterViewPr>
    <p:cViewPr varScale="1">
      <p:scale>
        <a:sx n="100" d="100"/>
        <a:sy n="100" d="100"/>
      </p:scale>
      <p:origin x="0" y="-84404"/>
    </p:cViewPr>
  </p:sorterViewPr>
  <p:notesViewPr>
    <p:cSldViewPr snapToGrid="0" snapToObjects="1" showGuides="1">
      <p:cViewPr varScale="1">
        <p:scale>
          <a:sx n="62" d="100"/>
          <a:sy n="62" d="100"/>
        </p:scale>
        <p:origin x="26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951EA8B-6097-3C40-A2A9-D1A81574A21C}"/>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Espace réservé de la date 2">
            <a:extLst>
              <a:ext uri="{FF2B5EF4-FFF2-40B4-BE49-F238E27FC236}">
                <a16:creationId xmlns:a16="http://schemas.microsoft.com/office/drawing/2014/main" id="{66021394-C298-9242-AEC6-42A2E746FC88}"/>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DD2F266-A183-A947-8D16-3FCF859B7092}" type="datetimeFigureOut">
              <a:rPr lang="en-CA" smtClean="0"/>
              <a:t>2020-12-21</a:t>
            </a:fld>
            <a:endParaRPr lang="en-CA" dirty="0"/>
          </a:p>
        </p:txBody>
      </p:sp>
      <p:sp>
        <p:nvSpPr>
          <p:cNvPr id="4" name="Espace réservé du pied de page 3">
            <a:extLst>
              <a:ext uri="{FF2B5EF4-FFF2-40B4-BE49-F238E27FC236}">
                <a16:creationId xmlns:a16="http://schemas.microsoft.com/office/drawing/2014/main" id="{040A2F57-EBB5-0C47-ABE0-A9DA7ED360E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5" name="Espace réservé du numéro de diapositive 4">
            <a:extLst>
              <a:ext uri="{FF2B5EF4-FFF2-40B4-BE49-F238E27FC236}">
                <a16:creationId xmlns:a16="http://schemas.microsoft.com/office/drawing/2014/main" id="{0E009F76-9FEA-2A44-8E2E-FB8543AA51EB}"/>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BF2D903-EF84-0146-ACDB-F5DB8CBE6E7B}" type="slidenum">
              <a:rPr lang="en-CA" smtClean="0"/>
              <a:t>‹#›</a:t>
            </a:fld>
            <a:endParaRPr lang="en-CA" dirty="0"/>
          </a:p>
        </p:txBody>
      </p:sp>
    </p:spTree>
    <p:extLst>
      <p:ext uri="{BB962C8B-B14F-4D97-AF65-F5344CB8AC3E}">
        <p14:creationId xmlns:p14="http://schemas.microsoft.com/office/powerpoint/2010/main" val="265588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158CEB4-EE8A-4691-9754-0377ED3C856A}" type="datetimeFigureOut">
              <a:rPr lang="en-CA" smtClean="0"/>
              <a:t>2020-12-21</a:t>
            </a:fld>
            <a:endParaRPr lang="en-CA" dirty="0"/>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CA"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2C9A2A-8FEE-4857-A891-DC1BF433456B}" type="slidenum">
              <a:rPr lang="en-CA" smtClean="0"/>
              <a:t>‹#›</a:t>
            </a:fld>
            <a:endParaRPr lang="en-CA" dirty="0"/>
          </a:p>
        </p:txBody>
      </p:sp>
    </p:spTree>
    <p:extLst>
      <p:ext uri="{BB962C8B-B14F-4D97-AF65-F5344CB8AC3E}">
        <p14:creationId xmlns:p14="http://schemas.microsoft.com/office/powerpoint/2010/main" val="28128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a:t>
            </a:fld>
            <a:endParaRPr lang="en-CA" dirty="0"/>
          </a:p>
        </p:txBody>
      </p:sp>
    </p:spTree>
    <p:extLst>
      <p:ext uri="{BB962C8B-B14F-4D97-AF65-F5344CB8AC3E}">
        <p14:creationId xmlns:p14="http://schemas.microsoft.com/office/powerpoint/2010/main" val="3294410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13</a:t>
            </a:fld>
            <a:endParaRPr lang="en-CA" dirty="0"/>
          </a:p>
        </p:txBody>
      </p:sp>
    </p:spTree>
    <p:extLst>
      <p:ext uri="{BB962C8B-B14F-4D97-AF65-F5344CB8AC3E}">
        <p14:creationId xmlns:p14="http://schemas.microsoft.com/office/powerpoint/2010/main" val="292849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14</a:t>
            </a:fld>
            <a:endParaRPr lang="en-CA" dirty="0"/>
          </a:p>
        </p:txBody>
      </p:sp>
    </p:spTree>
    <p:extLst>
      <p:ext uri="{BB962C8B-B14F-4D97-AF65-F5344CB8AC3E}">
        <p14:creationId xmlns:p14="http://schemas.microsoft.com/office/powerpoint/2010/main" val="118432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15</a:t>
            </a:fld>
            <a:endParaRPr lang="en-CA" dirty="0"/>
          </a:p>
        </p:txBody>
      </p:sp>
    </p:spTree>
    <p:extLst>
      <p:ext uri="{BB962C8B-B14F-4D97-AF65-F5344CB8AC3E}">
        <p14:creationId xmlns:p14="http://schemas.microsoft.com/office/powerpoint/2010/main" val="3661584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16</a:t>
            </a:fld>
            <a:endParaRPr lang="en-CA" dirty="0"/>
          </a:p>
        </p:txBody>
      </p:sp>
    </p:spTree>
    <p:extLst>
      <p:ext uri="{BB962C8B-B14F-4D97-AF65-F5344CB8AC3E}">
        <p14:creationId xmlns:p14="http://schemas.microsoft.com/office/powerpoint/2010/main" val="194587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17</a:t>
            </a:fld>
            <a:endParaRPr lang="en-CA" dirty="0"/>
          </a:p>
        </p:txBody>
      </p:sp>
    </p:spTree>
    <p:extLst>
      <p:ext uri="{BB962C8B-B14F-4D97-AF65-F5344CB8AC3E}">
        <p14:creationId xmlns:p14="http://schemas.microsoft.com/office/powerpoint/2010/main" val="72875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18</a:t>
            </a:fld>
            <a:endParaRPr lang="en-CA" dirty="0"/>
          </a:p>
        </p:txBody>
      </p:sp>
    </p:spTree>
    <p:extLst>
      <p:ext uri="{BB962C8B-B14F-4D97-AF65-F5344CB8AC3E}">
        <p14:creationId xmlns:p14="http://schemas.microsoft.com/office/powerpoint/2010/main" val="4086213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19</a:t>
            </a:fld>
            <a:endParaRPr lang="en-CA" dirty="0"/>
          </a:p>
        </p:txBody>
      </p:sp>
    </p:spTree>
    <p:extLst>
      <p:ext uri="{BB962C8B-B14F-4D97-AF65-F5344CB8AC3E}">
        <p14:creationId xmlns:p14="http://schemas.microsoft.com/office/powerpoint/2010/main" val="216038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20</a:t>
            </a:fld>
            <a:endParaRPr lang="en-CA" dirty="0"/>
          </a:p>
        </p:txBody>
      </p:sp>
    </p:spTree>
    <p:extLst>
      <p:ext uri="{BB962C8B-B14F-4D97-AF65-F5344CB8AC3E}">
        <p14:creationId xmlns:p14="http://schemas.microsoft.com/office/powerpoint/2010/main" val="571243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23</a:t>
            </a:fld>
            <a:endParaRPr lang="en-CA" dirty="0"/>
          </a:p>
        </p:txBody>
      </p:sp>
    </p:spTree>
    <p:extLst>
      <p:ext uri="{BB962C8B-B14F-4D97-AF65-F5344CB8AC3E}">
        <p14:creationId xmlns:p14="http://schemas.microsoft.com/office/powerpoint/2010/main" val="402486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24</a:t>
            </a:fld>
            <a:endParaRPr lang="en-CA" dirty="0"/>
          </a:p>
        </p:txBody>
      </p:sp>
    </p:spTree>
    <p:extLst>
      <p:ext uri="{BB962C8B-B14F-4D97-AF65-F5344CB8AC3E}">
        <p14:creationId xmlns:p14="http://schemas.microsoft.com/office/powerpoint/2010/main" val="284365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a:t>
            </a:fld>
            <a:endParaRPr lang="en-CA" dirty="0"/>
          </a:p>
        </p:txBody>
      </p:sp>
    </p:spTree>
    <p:extLst>
      <p:ext uri="{BB962C8B-B14F-4D97-AF65-F5344CB8AC3E}">
        <p14:creationId xmlns:p14="http://schemas.microsoft.com/office/powerpoint/2010/main" val="77179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25</a:t>
            </a:fld>
            <a:endParaRPr lang="en-CA" dirty="0"/>
          </a:p>
        </p:txBody>
      </p:sp>
    </p:spTree>
    <p:extLst>
      <p:ext uri="{BB962C8B-B14F-4D97-AF65-F5344CB8AC3E}">
        <p14:creationId xmlns:p14="http://schemas.microsoft.com/office/powerpoint/2010/main" val="3071552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28</a:t>
            </a:fld>
            <a:endParaRPr lang="en-CA" dirty="0"/>
          </a:p>
        </p:txBody>
      </p:sp>
    </p:spTree>
    <p:extLst>
      <p:ext uri="{BB962C8B-B14F-4D97-AF65-F5344CB8AC3E}">
        <p14:creationId xmlns:p14="http://schemas.microsoft.com/office/powerpoint/2010/main" val="175842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29</a:t>
            </a:fld>
            <a:endParaRPr lang="en-CA" dirty="0"/>
          </a:p>
        </p:txBody>
      </p:sp>
    </p:spTree>
    <p:extLst>
      <p:ext uri="{BB962C8B-B14F-4D97-AF65-F5344CB8AC3E}">
        <p14:creationId xmlns:p14="http://schemas.microsoft.com/office/powerpoint/2010/main" val="139471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a:t>
            </a:fld>
            <a:endParaRPr lang="en-CA" dirty="0"/>
          </a:p>
        </p:txBody>
      </p:sp>
    </p:spTree>
    <p:extLst>
      <p:ext uri="{BB962C8B-B14F-4D97-AF65-F5344CB8AC3E}">
        <p14:creationId xmlns:p14="http://schemas.microsoft.com/office/powerpoint/2010/main" val="324882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5</a:t>
            </a:fld>
            <a:endParaRPr lang="en-CA" dirty="0"/>
          </a:p>
        </p:txBody>
      </p:sp>
    </p:spTree>
    <p:extLst>
      <p:ext uri="{BB962C8B-B14F-4D97-AF65-F5344CB8AC3E}">
        <p14:creationId xmlns:p14="http://schemas.microsoft.com/office/powerpoint/2010/main" val="353591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6</a:t>
            </a:fld>
            <a:endParaRPr lang="en-CA" dirty="0"/>
          </a:p>
        </p:txBody>
      </p:sp>
    </p:spTree>
    <p:extLst>
      <p:ext uri="{BB962C8B-B14F-4D97-AF65-F5344CB8AC3E}">
        <p14:creationId xmlns:p14="http://schemas.microsoft.com/office/powerpoint/2010/main" val="364159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7</a:t>
            </a:fld>
            <a:endParaRPr lang="en-CA" dirty="0"/>
          </a:p>
        </p:txBody>
      </p:sp>
    </p:spTree>
    <p:extLst>
      <p:ext uri="{BB962C8B-B14F-4D97-AF65-F5344CB8AC3E}">
        <p14:creationId xmlns:p14="http://schemas.microsoft.com/office/powerpoint/2010/main" val="3368534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10</a:t>
            </a:fld>
            <a:endParaRPr lang="en-CA" dirty="0"/>
          </a:p>
        </p:txBody>
      </p:sp>
    </p:spTree>
    <p:extLst>
      <p:ext uri="{BB962C8B-B14F-4D97-AF65-F5344CB8AC3E}">
        <p14:creationId xmlns:p14="http://schemas.microsoft.com/office/powerpoint/2010/main" val="203552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11</a:t>
            </a:fld>
            <a:endParaRPr lang="en-CA" dirty="0"/>
          </a:p>
        </p:txBody>
      </p:sp>
    </p:spTree>
    <p:extLst>
      <p:ext uri="{BB962C8B-B14F-4D97-AF65-F5344CB8AC3E}">
        <p14:creationId xmlns:p14="http://schemas.microsoft.com/office/powerpoint/2010/main" val="1078632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12</a:t>
            </a:fld>
            <a:endParaRPr lang="en-CA" dirty="0"/>
          </a:p>
        </p:txBody>
      </p:sp>
    </p:spTree>
    <p:extLst>
      <p:ext uri="{BB962C8B-B14F-4D97-AF65-F5344CB8AC3E}">
        <p14:creationId xmlns:p14="http://schemas.microsoft.com/office/powerpoint/2010/main" val="3018749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38528"/>
            <a:ext cx="13716000" cy="7225367"/>
          </a:xfrm>
        </p:spPr>
        <p:txBody>
          <a:bodyPr anchor="b"/>
          <a:lstStyle>
            <a:lvl1pPr>
              <a:defRPr sz="11200" u="none">
                <a:solidFill>
                  <a:srgbClr val="FFFFFF"/>
                </a:solidFill>
              </a:defRPr>
            </a:lvl1pPr>
          </a:lstStyle>
          <a:p>
            <a:r>
              <a:rPr lang="en-CA" noProof="0" dirty="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23231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2342445"/>
            <a:ext cx="10488409" cy="3515928"/>
          </a:xfrm>
        </p:spPr>
        <p:txBody>
          <a:bodyPr/>
          <a:lstStyle/>
          <a:p>
            <a:r>
              <a:rPr lang="en-CA" noProof="0"/>
              <a:t>Click to edit master title style</a:t>
            </a:r>
          </a:p>
        </p:txBody>
      </p:sp>
      <p:sp>
        <p:nvSpPr>
          <p:cNvPr id="7" name="Espace réservé du numéro de diapositive 6"/>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9" name="Espace réservé du contenu 2"/>
          <p:cNvSpPr>
            <a:spLocks noGrp="1"/>
          </p:cNvSpPr>
          <p:nvPr>
            <p:ph idx="1" hasCustomPrompt="1"/>
          </p:nvPr>
        </p:nvSpPr>
        <p:spPr>
          <a:xfrm>
            <a:off x="853551" y="6524978"/>
            <a:ext cx="10490724" cy="5178072"/>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11" name="Espace réservé pour une image  10"/>
          <p:cNvSpPr>
            <a:spLocks noGrp="1"/>
          </p:cNvSpPr>
          <p:nvPr>
            <p:ph type="pic" sz="quarter" idx="13"/>
          </p:nvPr>
        </p:nvSpPr>
        <p:spPr>
          <a:xfrm>
            <a:off x="13462000" y="609601"/>
            <a:ext cx="10442575" cy="11093450"/>
          </a:xfrm>
        </p:spPr>
        <p:txBody>
          <a:bodyPr/>
          <a:lstStyle>
            <a:lvl1pPr algn="ctr">
              <a:defRPr/>
            </a:lvl1pPr>
          </a:lstStyle>
          <a:p>
            <a:endParaRPr lang="en-CA" noProof="0" dirty="0"/>
          </a:p>
        </p:txBody>
      </p:sp>
    </p:spTree>
    <p:extLst>
      <p:ext uri="{BB962C8B-B14F-4D97-AF65-F5344CB8AC3E}">
        <p14:creationId xmlns:p14="http://schemas.microsoft.com/office/powerpoint/2010/main" val="30141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fr-CA" smtClean="0"/>
              <a:t>‹#›</a:t>
            </a:fld>
            <a:endParaRPr lang="fr-CA" dirty="0"/>
          </a:p>
        </p:txBody>
      </p:sp>
      <p:sp>
        <p:nvSpPr>
          <p:cNvPr id="7" name="Espace réservé pour une image  10"/>
          <p:cNvSpPr>
            <a:spLocks noGrp="1"/>
          </p:cNvSpPr>
          <p:nvPr>
            <p:ph type="pic" sz="quarter" idx="13" hasCustomPrompt="1"/>
          </p:nvPr>
        </p:nvSpPr>
        <p:spPr>
          <a:xfrm>
            <a:off x="63" y="0"/>
            <a:ext cx="24387048" cy="12051792"/>
          </a:xfrm>
        </p:spPr>
        <p:txBody>
          <a:bodyPr anchor="ctr"/>
          <a:lstStyle>
            <a:lvl1pPr algn="ctr">
              <a:defRPr sz="4800" baseline="0">
                <a:latin typeface="+mj-lt"/>
              </a:defRPr>
            </a:lvl1pPr>
          </a:lstStyle>
          <a:p>
            <a:r>
              <a:rPr lang="en-CA" noProof="0" dirty="0"/>
              <a:t>Click on icon to insert image </a:t>
            </a:r>
            <a:br>
              <a:rPr lang="en-CA" noProof="0" dirty="0"/>
            </a:br>
            <a:r>
              <a:rPr lang="en-CA" noProof="0" dirty="0"/>
              <a:t>or drag and drop</a:t>
            </a:r>
          </a:p>
        </p:txBody>
      </p:sp>
    </p:spTree>
    <p:extLst>
      <p:ext uri="{BB962C8B-B14F-4D97-AF65-F5344CB8AC3E}">
        <p14:creationId xmlns:p14="http://schemas.microsoft.com/office/powerpoint/2010/main" val="386356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8" name="Espace réservé du texte 7"/>
          <p:cNvSpPr>
            <a:spLocks noGrp="1"/>
          </p:cNvSpPr>
          <p:nvPr>
            <p:ph type="body" sz="quarter" idx="13" hasCustomPrompt="1"/>
          </p:nvPr>
        </p:nvSpPr>
        <p:spPr>
          <a:xfrm>
            <a:off x="2386647" y="842096"/>
            <a:ext cx="19613880" cy="6692900"/>
          </a:xfrm>
        </p:spPr>
        <p:txBody>
          <a:bodyPr anchor="b"/>
          <a:lstStyle>
            <a:lvl1pPr marL="3175" indent="0" algn="ctr">
              <a:buFont typeface="Arial"/>
              <a:buNone/>
              <a:tabLst/>
              <a:defRPr sz="4800" b="0" i="1">
                <a:solidFill>
                  <a:srgbClr val="3F2A56"/>
                </a:solidFill>
                <a:latin typeface="+mj-lt"/>
              </a:defRPr>
            </a:lvl1pPr>
            <a:lvl2pPr marL="3175" indent="0" algn="ctr">
              <a:buNone/>
              <a:tabLst/>
              <a:defRPr sz="4800" b="0" i="1">
                <a:solidFill>
                  <a:srgbClr val="3F2A56"/>
                </a:solidFill>
                <a:latin typeface="+mj-lt"/>
              </a:defRPr>
            </a:lvl2pPr>
            <a:lvl3pPr marL="3175" indent="0" algn="ctr">
              <a:buNone/>
              <a:tabLst/>
              <a:defRPr sz="4800" b="0" i="1">
                <a:solidFill>
                  <a:srgbClr val="3F2A56"/>
                </a:solidFill>
                <a:latin typeface="+mj-lt"/>
              </a:defRPr>
            </a:lvl3pPr>
            <a:lvl4pPr marL="3175" indent="0" algn="ctr">
              <a:buNone/>
              <a:tabLst/>
              <a:defRPr sz="4800" b="0" i="1">
                <a:solidFill>
                  <a:srgbClr val="3F2A56"/>
                </a:solidFill>
                <a:latin typeface="+mj-lt"/>
              </a:defRPr>
            </a:lvl4pPr>
            <a:lvl5pPr marL="3175" indent="0" algn="ctr">
              <a:buFont typeface="Arial"/>
              <a:buNone/>
              <a:tabLst/>
              <a:defRPr sz="4800" b="0" i="1">
                <a:solidFill>
                  <a:srgbClr val="3F2A56"/>
                </a:solidFill>
                <a:latin typeface="+mj-lt"/>
              </a:defRPr>
            </a:lvl5pPr>
          </a:lstStyle>
          <a:p>
            <a:pPr lvl="0"/>
            <a:r>
              <a:rPr lang="en-CA" noProof="0" dirty="0"/>
              <a:t>Click to edit master text style</a:t>
            </a:r>
          </a:p>
        </p:txBody>
      </p:sp>
      <p:sp>
        <p:nvSpPr>
          <p:cNvPr id="9" name="Espace réservé du texte 2"/>
          <p:cNvSpPr>
            <a:spLocks noGrp="1"/>
          </p:cNvSpPr>
          <p:nvPr>
            <p:ph type="body" idx="1" hasCustomPrompt="1"/>
          </p:nvPr>
        </p:nvSpPr>
        <p:spPr>
          <a:xfrm>
            <a:off x="2385275" y="8882192"/>
            <a:ext cx="19616624" cy="639762"/>
          </a:xfrm>
        </p:spPr>
        <p:txBody>
          <a:bodyPr anchor="ctr"/>
          <a:lstStyle>
            <a:lvl1pPr marL="514350" indent="-514350" algn="ctr">
              <a:buFont typeface="Lucida Grande"/>
              <a:buChar char="—"/>
              <a:defRPr sz="32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Name</a:t>
            </a:r>
          </a:p>
        </p:txBody>
      </p:sp>
    </p:spTree>
    <p:extLst>
      <p:ext uri="{BB962C8B-B14F-4D97-AF65-F5344CB8AC3E}">
        <p14:creationId xmlns:p14="http://schemas.microsoft.com/office/powerpoint/2010/main" val="130369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231952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348683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3" name="Espace réservé du contenu 2"/>
          <p:cNvSpPr>
            <a:spLocks noGrp="1"/>
          </p:cNvSpPr>
          <p:nvPr>
            <p:ph idx="1" hasCustomPrompt="1"/>
          </p:nvPr>
        </p:nvSpPr>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145101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2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381001"/>
            <a:ext cx="22675443" cy="2175372"/>
          </a:xfrm>
        </p:spPr>
        <p:txBody>
          <a:bodyPr/>
          <a:lstStyle/>
          <a:p>
            <a:r>
              <a:rPr lang="en-CA" noProof="0"/>
              <a:t>Click to edit master title style</a:t>
            </a:r>
          </a:p>
        </p:txBody>
      </p:sp>
      <p:sp>
        <p:nvSpPr>
          <p:cNvPr id="3" name="Espace réservé du contenu 2"/>
          <p:cNvSpPr>
            <a:spLocks noGrp="1"/>
          </p:cNvSpPr>
          <p:nvPr>
            <p:ph idx="1" hasCustomPrompt="1"/>
          </p:nvPr>
        </p:nvSpPr>
        <p:spPr>
          <a:xfrm>
            <a:off x="853551"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5" name="Espace réservé du contenu 2"/>
          <p:cNvSpPr>
            <a:spLocks noGrp="1"/>
          </p:cNvSpPr>
          <p:nvPr>
            <p:ph idx="13" hasCustomPrompt="1"/>
          </p:nvPr>
        </p:nvSpPr>
        <p:spPr>
          <a:xfrm>
            <a:off x="12558509"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123528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5" name="Espace réservé du numéro de diapositive 4"/>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104923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Brea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3411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Brea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27139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Brea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67260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55866" y="381001"/>
            <a:ext cx="22675443" cy="1581942"/>
          </a:xfrm>
          <a:prstGeom prst="rect">
            <a:avLst/>
          </a:prstGeom>
        </p:spPr>
        <p:txBody>
          <a:bodyPr vert="horz" lIns="0" tIns="0" rIns="0" bIns="0" rtlCol="0" anchor="b">
            <a:noAutofit/>
          </a:bodyPr>
          <a:lstStyle/>
          <a:p>
            <a:r>
              <a:rPr lang="en-CA" noProof="0"/>
              <a:t>Click to edit master title style</a:t>
            </a:r>
          </a:p>
        </p:txBody>
      </p:sp>
      <p:sp>
        <p:nvSpPr>
          <p:cNvPr id="3" name="Espace réservé du texte 2"/>
          <p:cNvSpPr>
            <a:spLocks noGrp="1"/>
          </p:cNvSpPr>
          <p:nvPr>
            <p:ph type="body" idx="1"/>
          </p:nvPr>
        </p:nvSpPr>
        <p:spPr>
          <a:xfrm>
            <a:off x="853551" y="3200405"/>
            <a:ext cx="22680073" cy="8497754"/>
          </a:xfrm>
          <a:prstGeom prst="rect">
            <a:avLst/>
          </a:prstGeom>
        </p:spPr>
        <p:txBody>
          <a:bodyPr vert="horz" lIns="0" tIns="0" rIns="0" bIns="0" rtlCol="0">
            <a:noAutofit/>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4"/>
          </p:nvPr>
        </p:nvSpPr>
        <p:spPr>
          <a:xfrm>
            <a:off x="11788387" y="12935621"/>
            <a:ext cx="810400" cy="382005"/>
          </a:xfrm>
          <a:prstGeom prst="rect">
            <a:avLst/>
          </a:prstGeom>
        </p:spPr>
        <p:txBody>
          <a:bodyPr vert="horz" lIns="0" tIns="0" rIns="0" bIns="0" rtlCol="0" anchor="ctr">
            <a:noAutofit/>
          </a:bodyPr>
          <a:lstStyle>
            <a:lvl1pPr algn="ctr">
              <a:spcBef>
                <a:spcPts val="0"/>
              </a:spcBef>
              <a:defRPr sz="1800">
                <a:solidFill>
                  <a:schemeClr val="tx1"/>
                </a:solidFill>
              </a:defRPr>
            </a:lvl1pPr>
          </a:lstStyle>
          <a:p>
            <a:fld id="{7088BEF1-D3AD-E34F-A3B9-A73E884A7AB2}" type="slidenum">
              <a:rPr lang="en-CA" noProof="0" smtClean="0"/>
              <a:pPr/>
              <a:t>‹#›</a:t>
            </a:fld>
            <a:endParaRPr lang="en-CA" noProof="0" dirty="0"/>
          </a:p>
        </p:txBody>
      </p:sp>
    </p:spTree>
    <p:extLst>
      <p:ext uri="{BB962C8B-B14F-4D97-AF65-F5344CB8AC3E}">
        <p14:creationId xmlns:p14="http://schemas.microsoft.com/office/powerpoint/2010/main" val="396519692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0" r:id="rId5"/>
    <p:sldLayoutId id="2147483654" r:id="rId6"/>
    <p:sldLayoutId id="2147483651" r:id="rId7"/>
    <p:sldLayoutId id="2147483662" r:id="rId8"/>
    <p:sldLayoutId id="2147483663" r:id="rId9"/>
    <p:sldLayoutId id="2147483652" r:id="rId10"/>
    <p:sldLayoutId id="2147483661" r:id="rId11"/>
    <p:sldLayoutId id="2147483655" r:id="rId12"/>
  </p:sldLayoutIdLst>
  <p:hf hdr="0" ftr="0" dt="0"/>
  <p:txStyles>
    <p:titleStyle>
      <a:lvl1pPr algn="l" defTabSz="1219261" rtl="0" eaLnBrk="1" latinLnBrk="0" hangingPunct="1">
        <a:lnSpc>
          <a:spcPct val="90000"/>
        </a:lnSpc>
        <a:spcBef>
          <a:spcPts val="0"/>
        </a:spcBef>
        <a:buNone/>
        <a:defRPr sz="7500" kern="1200">
          <a:solidFill>
            <a:schemeClr val="accent2"/>
          </a:solidFill>
          <a:latin typeface="+mj-lt"/>
          <a:ea typeface="+mj-ea"/>
          <a:cs typeface="+mj-cs"/>
        </a:defRPr>
      </a:lvl1pPr>
    </p:titleStyle>
    <p:body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74">
          <p15:clr>
            <a:srgbClr val="F26B43"/>
          </p15:clr>
        </p15:guide>
        <p15:guide id="2" pos="539">
          <p15:clr>
            <a:srgbClr val="F26B43"/>
          </p15:clr>
        </p15:guide>
        <p15:guide id="3" pos="148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59537" y="1938528"/>
            <a:ext cx="13716000" cy="7225367"/>
          </a:xfrm>
        </p:spPr>
        <p:txBody>
          <a:bodyPr/>
          <a:lstStyle/>
          <a:p>
            <a:r>
              <a:rPr lang="en-CA" sz="9600" dirty="0" smtClean="0"/>
              <a:t>Unpacking</a:t>
            </a:r>
            <a:br>
              <a:rPr lang="en-CA" sz="9600" dirty="0" smtClean="0"/>
            </a:br>
            <a:r>
              <a:rPr lang="en-CA" sz="9600" spc="300" dirty="0" smtClean="0"/>
              <a:t>Unconscious </a:t>
            </a:r>
            <a:r>
              <a:rPr lang="en-CA" sz="9600" spc="300" dirty="0"/>
              <a:t>B</a:t>
            </a:r>
            <a:r>
              <a:rPr lang="en-CA" sz="9600" spc="300" dirty="0" smtClean="0"/>
              <a:t>ias</a:t>
            </a:r>
            <a:endParaRPr lang="en-CA" sz="9600" dirty="0"/>
          </a:p>
        </p:txBody>
      </p:sp>
      <p:sp>
        <p:nvSpPr>
          <p:cNvPr id="5" name="Shape 143" title="decorative"/>
          <p:cNvSpPr/>
          <p:nvPr>
            <p:custDataLst>
              <p:tags r:id="rId1"/>
            </p:custDataLst>
          </p:nvPr>
        </p:nvSpPr>
        <p:spPr>
          <a:xfrm>
            <a:off x="859536" y="9370329"/>
            <a:ext cx="8395539" cy="4"/>
          </a:xfrm>
          <a:prstGeom prst="line">
            <a:avLst/>
          </a:prstGeom>
          <a:ln w="57150">
            <a:solidFill>
              <a:schemeClr val="accent3"/>
            </a:solidFill>
          </a:ln>
        </p:spPr>
        <p:txBody>
          <a:bodyPr lIns="45718" tIns="45718" rIns="45718" bIns="45718"/>
          <a:lstStyle/>
          <a:p>
            <a:endParaRPr lang="en-CA" dirty="0"/>
          </a:p>
        </p:txBody>
      </p:sp>
      <p:sp>
        <p:nvSpPr>
          <p:cNvPr id="4" name="Subtitle 3"/>
          <p:cNvSpPr>
            <a:spLocks noGrp="1"/>
          </p:cNvSpPr>
          <p:nvPr>
            <p:ph type="subTitle" idx="1"/>
          </p:nvPr>
        </p:nvSpPr>
        <p:spPr>
          <a:xfrm>
            <a:off x="859536" y="9889067"/>
            <a:ext cx="13716000" cy="1813983"/>
          </a:xfrm>
        </p:spPr>
        <p:txBody>
          <a:bodyPr/>
          <a:lstStyle/>
          <a:p>
            <a:r>
              <a:rPr lang="en-CA" sz="5400" spc="300" dirty="0" smtClean="0"/>
              <a:t>Live Session</a:t>
            </a:r>
            <a:endParaRPr lang="en-CA" sz="5400" spc="300" dirty="0"/>
          </a:p>
        </p:txBody>
      </p:sp>
    </p:spTree>
    <p:extLst>
      <p:ext uri="{BB962C8B-B14F-4D97-AF65-F5344CB8AC3E}">
        <p14:creationId xmlns:p14="http://schemas.microsoft.com/office/powerpoint/2010/main" val="3441556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dirty="0" smtClean="0"/>
              <a:t>Let’s take a quick break.</a:t>
            </a:r>
          </a:p>
          <a:p>
            <a:pPr marL="901700" lvl="1" indent="0" algn="ctr">
              <a:spcAft>
                <a:spcPts val="1800"/>
              </a:spcAft>
              <a:buClr>
                <a:schemeClr val="accent3"/>
              </a:buClr>
              <a:buNone/>
            </a:pPr>
            <a:r>
              <a:rPr lang="en-CA" sz="6000" b="1" dirty="0" smtClean="0">
                <a:solidFill>
                  <a:srgbClr val="3F2A55"/>
                </a:solidFill>
              </a:rPr>
              <a:t>Please return in </a:t>
            </a:r>
            <a:r>
              <a:rPr lang="en-CA" sz="6000" b="1" u="sng" dirty="0" smtClean="0">
                <a:solidFill>
                  <a:schemeClr val="accent3"/>
                </a:solidFill>
              </a:rPr>
              <a:t>10</a:t>
            </a:r>
            <a:r>
              <a:rPr lang="en-CA" sz="6000" b="1" dirty="0" smtClean="0">
                <a:solidFill>
                  <a:schemeClr val="accent3"/>
                </a:solidFill>
              </a:rPr>
              <a:t> </a:t>
            </a:r>
            <a:r>
              <a:rPr lang="en-CA" sz="6000" b="1" dirty="0" smtClean="0">
                <a:solidFill>
                  <a:srgbClr val="3F2A55"/>
                </a:solidFill>
              </a:rPr>
              <a:t>minutes. </a:t>
            </a:r>
          </a:p>
          <a:p>
            <a:pPr marL="901700" lvl="1" indent="0" algn="ctr">
              <a:spcAft>
                <a:spcPts val="1800"/>
              </a:spcAft>
              <a:buClr>
                <a:schemeClr val="accent3"/>
              </a:buClr>
              <a:buNone/>
            </a:pPr>
            <a:r>
              <a:rPr lang="en-CA" sz="6000" dirty="0" smtClean="0"/>
              <a:t>Please post a green checkmark (</a:t>
            </a:r>
            <a:r>
              <a:rPr lang="en-CA" altLang="en-US" sz="6000" dirty="0" smtClean="0">
                <a:solidFill>
                  <a:srgbClr val="00B050"/>
                </a:solidFill>
                <a:latin typeface="Futura Lt BT" pitchFamily="34" charset="0"/>
                <a:sym typeface="Wingdings" panose="05000000000000000000" pitchFamily="2" charset="2"/>
              </a:rPr>
              <a:t></a:t>
            </a:r>
            <a:r>
              <a:rPr lang="en-CA" sz="6000" dirty="0" smtClean="0"/>
              <a:t>) when you are back from your break. Thank you!</a:t>
            </a:r>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7450146"/>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10</a:t>
            </a:fld>
            <a:endParaRPr lang="en-CA" dirty="0"/>
          </a:p>
        </p:txBody>
      </p:sp>
    </p:spTree>
    <p:extLst>
      <p:ext uri="{BB962C8B-B14F-4D97-AF65-F5344CB8AC3E}">
        <p14:creationId xmlns:p14="http://schemas.microsoft.com/office/powerpoint/2010/main" val="2343606672"/>
      </p:ext>
    </p:extLst>
  </p:cSld>
  <p:clrMapOvr>
    <a:masterClrMapping/>
  </p:clrMapOvr>
  <p:transition spd="slow" advClick="0" advTm="6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9</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11</a:t>
            </a:fld>
            <a:endParaRPr lang="en-CA" dirty="0"/>
          </a:p>
        </p:txBody>
      </p:sp>
    </p:spTree>
    <p:extLst>
      <p:ext uri="{BB962C8B-B14F-4D97-AF65-F5344CB8AC3E}">
        <p14:creationId xmlns:p14="http://schemas.microsoft.com/office/powerpoint/2010/main" val="3000666500"/>
      </p:ext>
    </p:extLst>
  </p:cSld>
  <p:clrMapOvr>
    <a:masterClrMapping/>
  </p:clrMapOvr>
  <p:transition spd="slow" advClick="0" advTm="6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8</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12</a:t>
            </a:fld>
            <a:endParaRPr lang="en-CA" dirty="0"/>
          </a:p>
        </p:txBody>
      </p:sp>
    </p:spTree>
    <p:extLst>
      <p:ext uri="{BB962C8B-B14F-4D97-AF65-F5344CB8AC3E}">
        <p14:creationId xmlns:p14="http://schemas.microsoft.com/office/powerpoint/2010/main" val="756859599"/>
      </p:ext>
    </p:extLst>
  </p:cSld>
  <p:clrMapOvr>
    <a:masterClrMapping/>
  </p:clrMapOvr>
  <p:transition spd="slow" advClick="0" advTm="6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7</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13</a:t>
            </a:fld>
            <a:endParaRPr lang="en-CA" dirty="0"/>
          </a:p>
        </p:txBody>
      </p:sp>
    </p:spTree>
    <p:extLst>
      <p:ext uri="{BB962C8B-B14F-4D97-AF65-F5344CB8AC3E}">
        <p14:creationId xmlns:p14="http://schemas.microsoft.com/office/powerpoint/2010/main" val="3278353947"/>
      </p:ext>
    </p:extLst>
  </p:cSld>
  <p:clrMapOvr>
    <a:masterClrMapping/>
  </p:clrMapOvr>
  <p:transition spd="slow" advClick="0" advTm="6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6</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14</a:t>
            </a:fld>
            <a:endParaRPr lang="en-CA" dirty="0"/>
          </a:p>
        </p:txBody>
      </p:sp>
    </p:spTree>
    <p:extLst>
      <p:ext uri="{BB962C8B-B14F-4D97-AF65-F5344CB8AC3E}">
        <p14:creationId xmlns:p14="http://schemas.microsoft.com/office/powerpoint/2010/main" val="4163314764"/>
      </p:ext>
    </p:extLst>
  </p:cSld>
  <p:clrMapOvr>
    <a:masterClrMapping/>
  </p:clrMapOvr>
  <p:transition spd="slow" advClick="0" advTm="6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5</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15</a:t>
            </a:fld>
            <a:endParaRPr lang="en-CA" dirty="0"/>
          </a:p>
        </p:txBody>
      </p:sp>
    </p:spTree>
    <p:extLst>
      <p:ext uri="{BB962C8B-B14F-4D97-AF65-F5344CB8AC3E}">
        <p14:creationId xmlns:p14="http://schemas.microsoft.com/office/powerpoint/2010/main" val="317867880"/>
      </p:ext>
    </p:extLst>
  </p:cSld>
  <p:clrMapOvr>
    <a:masterClrMapping/>
  </p:clrMapOvr>
  <p:transition spd="slow" advClick="0" advTm="6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4</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16</a:t>
            </a:fld>
            <a:endParaRPr lang="en-CA" dirty="0"/>
          </a:p>
        </p:txBody>
      </p:sp>
    </p:spTree>
    <p:extLst>
      <p:ext uri="{BB962C8B-B14F-4D97-AF65-F5344CB8AC3E}">
        <p14:creationId xmlns:p14="http://schemas.microsoft.com/office/powerpoint/2010/main" val="3572035402"/>
      </p:ext>
    </p:extLst>
  </p:cSld>
  <p:clrMapOvr>
    <a:masterClrMapping/>
  </p:clrMapOvr>
  <p:transition spd="slow" advClick="0" advTm="6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3</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17</a:t>
            </a:fld>
            <a:endParaRPr lang="en-CA" dirty="0"/>
          </a:p>
        </p:txBody>
      </p:sp>
    </p:spTree>
    <p:extLst>
      <p:ext uri="{BB962C8B-B14F-4D97-AF65-F5344CB8AC3E}">
        <p14:creationId xmlns:p14="http://schemas.microsoft.com/office/powerpoint/2010/main" val="1265038690"/>
      </p:ext>
    </p:extLst>
  </p:cSld>
  <p:clrMapOvr>
    <a:masterClrMapping/>
  </p:clrMapOvr>
  <p:transition spd="slow" advClick="0" advTm="6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a:solidFill>
                  <a:schemeClr val="accent3"/>
                </a:solidFill>
              </a:rPr>
              <a:t>2</a:t>
            </a:r>
            <a:r>
              <a:rPr lang="en-CA" sz="6000" b="1" dirty="0" smtClean="0">
                <a:solidFill>
                  <a:schemeClr val="accent3"/>
                </a:solidFill>
              </a:rPr>
              <a:t> </a:t>
            </a:r>
            <a:r>
              <a:rPr lang="en-CA" sz="6000" b="1" dirty="0">
                <a:solidFill>
                  <a:srgbClr val="3F2A55"/>
                </a:solidFill>
              </a:rPr>
              <a:t>minutes. </a:t>
            </a:r>
            <a:endParaRPr lang="en-CA" sz="6000" b="1" dirty="0" smtClean="0">
              <a:solidFill>
                <a:srgbClr val="3F2A55"/>
              </a:solidFill>
            </a:endParaRP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18</a:t>
            </a:fld>
            <a:endParaRPr lang="en-CA" dirty="0"/>
          </a:p>
        </p:txBody>
      </p:sp>
    </p:spTree>
    <p:extLst>
      <p:ext uri="{BB962C8B-B14F-4D97-AF65-F5344CB8AC3E}">
        <p14:creationId xmlns:p14="http://schemas.microsoft.com/office/powerpoint/2010/main" val="1078988843"/>
      </p:ext>
    </p:extLst>
  </p:cSld>
  <p:clrMapOvr>
    <a:masterClrMapping/>
  </p:clrMapOvr>
  <p:transition spd="slow" advClick="0" advTm="6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Break</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en-CA" sz="6000" b="1" dirty="0" smtClean="0">
                <a:solidFill>
                  <a:srgbClr val="3F2A55"/>
                </a:solidFill>
              </a:rPr>
              <a:t>Please return in </a:t>
            </a:r>
            <a:r>
              <a:rPr lang="en-CA" sz="6000" b="1" u="sng" dirty="0" smtClean="0">
                <a:solidFill>
                  <a:schemeClr val="accent3"/>
                </a:solidFill>
              </a:rPr>
              <a:t>1</a:t>
            </a:r>
            <a:r>
              <a:rPr lang="en-CA" sz="6000" b="1" dirty="0" smtClean="0">
                <a:solidFill>
                  <a:schemeClr val="accent3"/>
                </a:solidFill>
              </a:rPr>
              <a:t> </a:t>
            </a:r>
            <a:r>
              <a:rPr lang="en-CA" sz="6000" b="1" dirty="0" smtClean="0">
                <a:solidFill>
                  <a:srgbClr val="3F2A55"/>
                </a:solidFill>
              </a:rPr>
              <a:t>minute. </a:t>
            </a:r>
          </a:p>
          <a:p>
            <a:pPr marL="901700" lvl="1" indent="0" algn="ctr">
              <a:spcAft>
                <a:spcPts val="1800"/>
              </a:spcAft>
              <a:buClr>
                <a:schemeClr val="accent3"/>
              </a:buClr>
              <a:buNone/>
            </a:pPr>
            <a:r>
              <a:rPr lang="en-CA" sz="6000" dirty="0" smtClean="0"/>
              <a:t>Please </a:t>
            </a:r>
            <a:r>
              <a:rPr lang="en-CA" sz="6000" dirty="0"/>
              <a:t>post a green checkmark </a:t>
            </a:r>
            <a:r>
              <a:rPr lang="en-CA" sz="6000" dirty="0" smtClean="0"/>
              <a:t>(</a:t>
            </a:r>
            <a:r>
              <a:rPr lang="en-CA" altLang="en-US" sz="6000" dirty="0">
                <a:solidFill>
                  <a:srgbClr val="00B050"/>
                </a:solidFill>
                <a:latin typeface="Futura Lt BT" pitchFamily="34" charset="0"/>
                <a:sym typeface="Wingdings" panose="05000000000000000000" pitchFamily="2" charset="2"/>
              </a:rPr>
              <a:t></a:t>
            </a:r>
            <a:r>
              <a:rPr lang="en-CA" sz="6000" dirty="0" smtClean="0"/>
              <a:t>) when </a:t>
            </a:r>
            <a:r>
              <a:rPr lang="en-CA" sz="6000" dirty="0"/>
              <a:t>you are back from your break</a:t>
            </a:r>
            <a:r>
              <a:rPr lang="en-CA" sz="6000" dirty="0" smtClean="0"/>
              <a:t>. Thank you!</a:t>
            </a:r>
            <a:endParaRPr lang="en-CA" sz="6000" dirty="0"/>
          </a:p>
          <a:p>
            <a:pPr marL="901700" lvl="1" indent="0" algn="ctr">
              <a:spcAft>
                <a:spcPts val="1800"/>
              </a:spcAft>
              <a:buClr>
                <a:schemeClr val="accent3"/>
              </a:buClr>
              <a:buNone/>
            </a:pPr>
            <a:endParaRPr lang="en-CA" sz="7200" b="1" dirty="0" smtClean="0"/>
          </a:p>
        </p:txBody>
      </p:sp>
      <p:pic>
        <p:nvPicPr>
          <p:cNvPr id="9" name="Google Shape;118;p27" descr="Icon image of a coffee mug with steam coming out of the top of the mug. " title="Coffee mug icon"/>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en-CA" smtClean="0"/>
              <a:t>19</a:t>
            </a:fld>
            <a:endParaRPr lang="en-CA" dirty="0"/>
          </a:p>
        </p:txBody>
      </p:sp>
    </p:spTree>
    <p:extLst>
      <p:ext uri="{BB962C8B-B14F-4D97-AF65-F5344CB8AC3E}">
        <p14:creationId xmlns:p14="http://schemas.microsoft.com/office/powerpoint/2010/main" val="141890391"/>
      </p:ext>
    </p:extLst>
  </p:cSld>
  <p:clrMapOvr>
    <a:masterClrMapping/>
  </p:clrMapOvr>
  <p:transition spd="slow" advClick="0" advTm="6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9537" y="1814206"/>
            <a:ext cx="17373600" cy="6860253"/>
          </a:xfrm>
        </p:spPr>
        <p:txBody>
          <a:bodyPr/>
          <a:lstStyle/>
          <a:p>
            <a:r>
              <a:rPr lang="en-CA" sz="9600" dirty="0" smtClean="0"/>
              <a:t>Day </a:t>
            </a:r>
            <a:r>
              <a:rPr lang="en-CA" sz="9600" dirty="0"/>
              <a:t>4</a:t>
            </a:r>
            <a:r>
              <a:rPr lang="en-CA" sz="9600" dirty="0" smtClean="0"/>
              <a:t>: </a:t>
            </a:r>
            <a:endParaRPr lang="en-CA" sz="9600" dirty="0"/>
          </a:p>
        </p:txBody>
      </p:sp>
      <p:sp>
        <p:nvSpPr>
          <p:cNvPr id="5" name="Text Placeholder 4"/>
          <p:cNvSpPr>
            <a:spLocks noGrp="1"/>
          </p:cNvSpPr>
          <p:nvPr>
            <p:ph type="body" idx="1"/>
          </p:nvPr>
        </p:nvSpPr>
        <p:spPr>
          <a:xfrm>
            <a:off x="859536" y="9054161"/>
            <a:ext cx="17373600" cy="2110164"/>
          </a:xfrm>
        </p:spPr>
        <p:txBody>
          <a:bodyPr/>
          <a:lstStyle/>
          <a:p>
            <a:r>
              <a:rPr lang="en-CA" sz="6600" dirty="0"/>
              <a:t>Reinforcing Your Learning </a:t>
            </a:r>
          </a:p>
        </p:txBody>
      </p:sp>
      <p:sp>
        <p:nvSpPr>
          <p:cNvPr id="3" name="Slide Number Placeholder 2"/>
          <p:cNvSpPr>
            <a:spLocks noGrp="1"/>
          </p:cNvSpPr>
          <p:nvPr>
            <p:ph type="sldNum" sz="quarter" idx="12"/>
          </p:nvPr>
        </p:nvSpPr>
        <p:spPr/>
        <p:txBody>
          <a:bodyPr/>
          <a:lstStyle/>
          <a:p>
            <a:fld id="{7088BEF1-D3AD-E34F-A3B9-A73E884A7AB2}" type="slidenum">
              <a:rPr lang="en-CA" noProof="0" smtClean="0"/>
              <a:t>2</a:t>
            </a:fld>
            <a:endParaRPr lang="en-CA" noProof="0" dirty="0"/>
          </a:p>
        </p:txBody>
      </p:sp>
    </p:spTree>
    <p:extLst>
      <p:ext uri="{BB962C8B-B14F-4D97-AF65-F5344CB8AC3E}">
        <p14:creationId xmlns:p14="http://schemas.microsoft.com/office/powerpoint/2010/main" val="427762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dirty="0" smtClean="0"/>
              <a:t>Systemic Barriers</a:t>
            </a:r>
            <a:endParaRPr lang="en-CA" dirty="0"/>
          </a:p>
        </p:txBody>
      </p:sp>
      <p:sp>
        <p:nvSpPr>
          <p:cNvPr id="5" name="Shape 143" title="decorative"/>
          <p:cNvSpPr/>
          <p:nvPr>
            <p:custDataLst>
              <p:tags r:id="rId1"/>
            </p:custDataLst>
          </p:nvPr>
        </p:nvSpPr>
        <p:spPr>
          <a:xfrm>
            <a:off x="859536" y="9370329"/>
            <a:ext cx="8395539" cy="4"/>
          </a:xfrm>
          <a:prstGeom prst="line">
            <a:avLst/>
          </a:prstGeom>
          <a:ln w="57150">
            <a:solidFill>
              <a:schemeClr val="accent3"/>
            </a:solidFill>
          </a:ln>
        </p:spPr>
        <p:txBody>
          <a:bodyPr lIns="45718" tIns="45718" rIns="45718" bIns="45718"/>
          <a:lstStyle/>
          <a:p>
            <a:endParaRPr dirty="0"/>
          </a:p>
        </p:txBody>
      </p:sp>
    </p:spTree>
    <p:extLst>
      <p:ext uri="{BB962C8B-B14F-4D97-AF65-F5344CB8AC3E}">
        <p14:creationId xmlns:p14="http://schemas.microsoft.com/office/powerpoint/2010/main" val="21686092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536" y="381001"/>
            <a:ext cx="22675443" cy="1581942"/>
          </a:xfrm>
        </p:spPr>
        <p:txBody>
          <a:bodyPr/>
          <a:lstStyle/>
          <a:p>
            <a:r>
              <a:rPr lang="en-CA" dirty="0" smtClean="0"/>
              <a:t>Systemic Barriers</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a:xfrm>
            <a:off x="853551" y="3200405"/>
            <a:ext cx="10763485" cy="7169722"/>
          </a:xfrm>
        </p:spPr>
        <p:txBody>
          <a:bodyPr/>
          <a:lstStyle/>
          <a:p>
            <a:pPr marL="575735" indent="-571500">
              <a:buClr>
                <a:schemeClr val="accent3"/>
              </a:buClr>
              <a:buFont typeface="Wingdings" panose="05000000000000000000" pitchFamily="2" charset="2"/>
              <a:buChar char="w"/>
            </a:pPr>
            <a:r>
              <a:rPr lang="en-CA" dirty="0" smtClean="0">
                <a:cs typeface="Arial" panose="020B0604020202020204" pitchFamily="34" charset="0"/>
              </a:rPr>
              <a:t>Systemic barriers are defined as patterns of behaviours, policies and practices that may disadvantage access or fairness for people, or a group of people.  </a:t>
            </a:r>
          </a:p>
          <a:p>
            <a:pPr marL="575735" indent="-571500">
              <a:buClr>
                <a:schemeClr val="accent3"/>
              </a:buClr>
              <a:buFont typeface="Wingdings" panose="05000000000000000000" pitchFamily="2" charset="2"/>
              <a:buChar char="w"/>
            </a:pPr>
            <a:endParaRPr lang="en-CA" dirty="0" smtClean="0">
              <a:cs typeface="Arial" panose="020B0604020202020204" pitchFamily="34" charset="0"/>
            </a:endParaRPr>
          </a:p>
          <a:p>
            <a:pPr marL="575735" indent="-571500">
              <a:buClr>
                <a:schemeClr val="accent3"/>
              </a:buClr>
              <a:buFont typeface="Wingdings" panose="05000000000000000000" pitchFamily="2" charset="2"/>
              <a:buChar char="w"/>
            </a:pPr>
            <a:r>
              <a:rPr lang="en-CA" dirty="0" smtClean="0">
                <a:cs typeface="Arial" panose="020B0604020202020204" pitchFamily="34" charset="0"/>
              </a:rPr>
              <a:t>It happens when a law, policy, directive, guiding principle or corporate culture creates or perpetuates barriers preventing certain people or groups of people from accessing and benefiting the same way as others.</a:t>
            </a:r>
          </a:p>
          <a:p>
            <a:pPr algn="just">
              <a:buClr>
                <a:schemeClr val="accent3"/>
              </a:buClr>
            </a:pPr>
            <a:endParaRPr lang="en-CA" dirty="0" smtClean="0">
              <a:cs typeface="Arial" panose="020B0604020202020204" pitchFamily="34" charset="0"/>
            </a:endParaRPr>
          </a:p>
          <a:p>
            <a:pPr marL="454553" lvl="1" indent="0">
              <a:buNone/>
            </a:pPr>
            <a:endParaRPr lang="en-CA" sz="4000" dirty="0" smtClean="0">
              <a:cs typeface="Arial" panose="020B0604020202020204" pitchFamily="34" charset="0"/>
            </a:endParaRPr>
          </a:p>
          <a:p>
            <a:pPr marL="1026053" lvl="1" indent="-571500">
              <a:buFont typeface="Arial" panose="020B0604020202020204" pitchFamily="34" charset="0"/>
              <a:buChar char="•"/>
            </a:pPr>
            <a:endParaRPr lang="en-CA" sz="4000" dirty="0" smtClean="0">
              <a:cs typeface="Arial" panose="020B0604020202020204" pitchFamily="34" charset="0"/>
            </a:endParaRPr>
          </a:p>
          <a:p>
            <a:pPr marL="1026053" lvl="1" indent="-571500">
              <a:buFont typeface="Arial" panose="020B0604020202020204" pitchFamily="34" charset="0"/>
              <a:buChar char="•"/>
            </a:pPr>
            <a:endParaRPr lang="en-CA" sz="4000" dirty="0" smtClean="0">
              <a:cs typeface="Arial" panose="020B0604020202020204" pitchFamily="34" charset="0"/>
            </a:endParaRPr>
          </a:p>
          <a:p>
            <a:pPr marL="1026053" lvl="1" indent="-571500">
              <a:buFont typeface="Arial" panose="020B0604020202020204" pitchFamily="34" charset="0"/>
              <a:buChar char="•"/>
            </a:pPr>
            <a:endParaRPr lang="en-CA" sz="4000" dirty="0" smtClean="0">
              <a:cs typeface="Arial" panose="020B0604020202020204" pitchFamily="34" charset="0"/>
            </a:endParaRPr>
          </a:p>
          <a:p>
            <a:pPr marL="1026053" lvl="1" indent="-571500">
              <a:buFont typeface="Arial" panose="020B0604020202020204" pitchFamily="34" charset="0"/>
              <a:buChar char="•"/>
            </a:pPr>
            <a:endParaRPr lang="en-CA" sz="4000" dirty="0" smtClean="0">
              <a:cs typeface="Arial" panose="020B0604020202020204" pitchFamily="34" charset="0"/>
            </a:endParaRPr>
          </a:p>
          <a:p>
            <a:pPr marL="1026053" lvl="1" indent="-571500">
              <a:buFont typeface="Arial" panose="020B0604020202020204" pitchFamily="34" charset="0"/>
              <a:buChar char="•"/>
            </a:pPr>
            <a:endParaRPr lang="en-CA" sz="4000" dirty="0" smtClean="0">
              <a:cs typeface="Arial" panose="020B0604020202020204" pitchFamily="34" charset="0"/>
            </a:endParaRPr>
          </a:p>
          <a:p>
            <a:pPr marL="454553" lvl="1" indent="0">
              <a:buNone/>
            </a:pPr>
            <a:endParaRPr lang="en-CA" sz="4000" dirty="0" smtClean="0">
              <a:cs typeface="Arial" panose="020B0604020202020204" pitchFamily="34" charset="0"/>
            </a:endParaRPr>
          </a:p>
          <a:p>
            <a:pPr marL="454553" lvl="1" indent="0">
              <a:buNone/>
            </a:pPr>
            <a:endParaRPr lang="en-CA" sz="4000" dirty="0" smtClean="0">
              <a:cs typeface="Arial" panose="020B0604020202020204" pitchFamily="34" charset="0"/>
            </a:endParaRPr>
          </a:p>
          <a:p>
            <a:endParaRPr lang="en-CA" dirty="0"/>
          </a:p>
        </p:txBody>
      </p:sp>
      <p:pic>
        <p:nvPicPr>
          <p:cNvPr id="3" name="Picture 2" descr="Three illustrations appear side-by-side. Each illustration shows three people of different heights attempting to watch a soccer game behind a fence. One of the individuals is in a wheelchair. In the first illustration, the two people standing are each standing on top of a box, but only the tallest person can see the fireworks over the fence. The person in the wheelchair is unable to stand on the box and therefore cannot see anything. The words &quot;Same Treatment&quot; are written below this image. In the second illustration, the tallest person is not standing on a box, the second-tallest person is standing on two boxes, and the person in a wheelchair is on a ramp. All three individuals are able to see over the fence and watch the game. The words &quot;Equitable Treatment&quot; are written below the second illustration. In the third illustration, the fence has been removed and all three individuals can watch the game without any barriers. The word &quot;Inclusion&quot; is written below this image. " title="Equality versus Equity versus Inclus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3587" y="2941437"/>
            <a:ext cx="11527089" cy="5739379"/>
          </a:xfrm>
          <a:prstGeom prst="rect">
            <a:avLst/>
          </a:prstGeom>
        </p:spPr>
      </p:pic>
      <p:sp>
        <p:nvSpPr>
          <p:cNvPr id="8" name="TextBox 7"/>
          <p:cNvSpPr txBox="1"/>
          <p:nvPr/>
        </p:nvSpPr>
        <p:spPr>
          <a:xfrm>
            <a:off x="19135831" y="8726232"/>
            <a:ext cx="4584845" cy="369332"/>
          </a:xfrm>
          <a:prstGeom prst="rect">
            <a:avLst/>
          </a:prstGeom>
          <a:noFill/>
        </p:spPr>
        <p:txBody>
          <a:bodyPr wrap="none" lIns="0" tIns="0" rIns="0" bIns="0" rtlCol="0">
            <a:spAutoFit/>
          </a:bodyPr>
          <a:lstStyle/>
          <a:p>
            <a:r>
              <a:rPr lang="en-CA" sz="2400" dirty="0" smtClean="0">
                <a:solidFill>
                  <a:schemeClr val="accent6">
                    <a:lumMod val="75000"/>
                  </a:schemeClr>
                </a:solidFill>
              </a:rPr>
              <a:t>Source: www.canadianequality.ca</a:t>
            </a:r>
          </a:p>
        </p:txBody>
      </p:sp>
      <p:sp>
        <p:nvSpPr>
          <p:cNvPr id="4" name="Slide Number Placeholder 3"/>
          <p:cNvSpPr>
            <a:spLocks noGrp="1"/>
          </p:cNvSpPr>
          <p:nvPr>
            <p:ph type="sldNum" sz="quarter" idx="12"/>
          </p:nvPr>
        </p:nvSpPr>
        <p:spPr/>
        <p:txBody>
          <a:bodyPr/>
          <a:lstStyle/>
          <a:p>
            <a:fld id="{7088BEF1-D3AD-E34F-A3B9-A73E884A7AB2}" type="slidenum">
              <a:rPr lang="en-CA" smtClean="0"/>
              <a:t>21</a:t>
            </a:fld>
            <a:endParaRPr lang="en-CA" dirty="0"/>
          </a:p>
        </p:txBody>
      </p:sp>
      <p:sp>
        <p:nvSpPr>
          <p:cNvPr id="2" name="Rectangle 1"/>
          <p:cNvSpPr/>
          <p:nvPr/>
        </p:nvSpPr>
        <p:spPr>
          <a:xfrm>
            <a:off x="4489767" y="9491670"/>
            <a:ext cx="15407640" cy="1925531"/>
          </a:xfrm>
          <a:prstGeom prst="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235" algn="ctr">
              <a:buClr>
                <a:schemeClr val="accent3"/>
              </a:buClr>
            </a:pPr>
            <a:r>
              <a:rPr lang="en-CA" sz="4000" b="1" dirty="0" smtClean="0"/>
              <a:t>Addressing systemic barriers can help reduce </a:t>
            </a:r>
          </a:p>
          <a:p>
            <a:pPr marL="4235" algn="ctr">
              <a:buClr>
                <a:schemeClr val="accent3"/>
              </a:buClr>
            </a:pPr>
            <a:r>
              <a:rPr lang="en-CA" sz="4000" b="1" dirty="0" smtClean="0"/>
              <a:t>micro-aggressions </a:t>
            </a:r>
            <a:r>
              <a:rPr lang="en-CA" sz="4000" b="1" dirty="0"/>
              <a:t>and micro-inequities in the workplace.</a:t>
            </a:r>
          </a:p>
        </p:txBody>
      </p:sp>
    </p:spTree>
    <p:extLst>
      <p:ext uri="{BB962C8B-B14F-4D97-AF65-F5344CB8AC3E}">
        <p14:creationId xmlns:p14="http://schemas.microsoft.com/office/powerpoint/2010/main" val="4056706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Mitigating Bias</a:t>
            </a:r>
            <a:endParaRPr lang="en-CA" dirty="0"/>
          </a:p>
        </p:txBody>
      </p:sp>
      <p:sp>
        <p:nvSpPr>
          <p:cNvPr id="5"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8" name="Content Placeholder 5"/>
          <p:cNvSpPr txBox="1">
            <a:spLocks/>
          </p:cNvSpPr>
          <p:nvPr/>
        </p:nvSpPr>
        <p:spPr>
          <a:xfrm>
            <a:off x="853552" y="3200405"/>
            <a:ext cx="11348442" cy="8497754"/>
          </a:xfrm>
          <a:prstGeom prst="rect">
            <a:avLst/>
          </a:prstGeom>
        </p:spPr>
        <p:txBody>
          <a:bodyPr vert="horz" lIns="0" tIns="0" rIns="0" bIns="0" rtlCol="0" anchor="ctr">
            <a:noAutofit/>
          </a:bodyPr>
          <a:lst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algn="ctr">
              <a:spcAft>
                <a:spcPts val="9600"/>
              </a:spcAft>
              <a:buClr>
                <a:srgbClr val="DA797A"/>
              </a:buClr>
            </a:pPr>
            <a:r>
              <a:rPr lang="en-CA" sz="6000" dirty="0" smtClean="0"/>
              <a:t>Moving from recognizing bias to mitigating bias.</a:t>
            </a:r>
            <a:endParaRPr lang="en-CA" sz="6000" dirty="0"/>
          </a:p>
        </p:txBody>
      </p:sp>
      <p:pic>
        <p:nvPicPr>
          <p:cNvPr id="17" name="Picture 16" descr="Five people are standing around a table smiling and discussing the papers layed out infront of them. One of the people is on their laptop taking notes. " title="Group of people talking"/>
          <p:cNvPicPr>
            <a:picLocks noChangeAspect="1"/>
          </p:cNvPicPr>
          <p:nvPr/>
        </p:nvPicPr>
        <p:blipFill rotWithShape="1">
          <a:blip r:embed="rId3">
            <a:extLst>
              <a:ext uri="{28A0092B-C50C-407E-A947-70E740481C1C}">
                <a14:useLocalDpi xmlns:a14="http://schemas.microsoft.com/office/drawing/2010/main" val="0"/>
              </a:ext>
            </a:extLst>
          </a:blip>
          <a:srcRect l="12796"/>
          <a:stretch/>
        </p:blipFill>
        <p:spPr>
          <a:xfrm>
            <a:off x="12598787" y="3200404"/>
            <a:ext cx="10932522" cy="7428653"/>
          </a:xfrm>
          <a:prstGeom prst="rect">
            <a:avLst/>
          </a:prstGeom>
        </p:spPr>
      </p:pic>
      <p:sp>
        <p:nvSpPr>
          <p:cNvPr id="4" name="Slide Number Placeholder 3"/>
          <p:cNvSpPr>
            <a:spLocks noGrp="1"/>
          </p:cNvSpPr>
          <p:nvPr>
            <p:ph type="sldNum" sz="quarter" idx="12"/>
          </p:nvPr>
        </p:nvSpPr>
        <p:spPr/>
        <p:txBody>
          <a:bodyPr/>
          <a:lstStyle/>
          <a:p>
            <a:fld id="{7088BEF1-D3AD-E34F-A3B9-A73E884A7AB2}" type="slidenum">
              <a:rPr lang="en-CA" smtClean="0"/>
              <a:t>22</a:t>
            </a:fld>
            <a:endParaRPr lang="en-CA" dirty="0"/>
          </a:p>
        </p:txBody>
      </p:sp>
    </p:spTree>
    <p:extLst>
      <p:ext uri="{BB962C8B-B14F-4D97-AF65-F5344CB8AC3E}">
        <p14:creationId xmlns:p14="http://schemas.microsoft.com/office/powerpoint/2010/main" val="1788313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Challenges of Mitigating Biases </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p:txBody>
          <a:bodyPr anchor="ctr"/>
          <a:lstStyle/>
          <a:p>
            <a:pPr marL="901700" lvl="1" indent="0" algn="ctr">
              <a:spcAft>
                <a:spcPts val="1800"/>
              </a:spcAft>
              <a:buClr>
                <a:schemeClr val="accent3"/>
              </a:buClr>
              <a:buNone/>
            </a:pPr>
            <a:r>
              <a:rPr lang="en-CA" sz="8800" dirty="0" smtClean="0"/>
              <a:t>What </a:t>
            </a:r>
            <a:r>
              <a:rPr lang="en-CA" sz="8800" dirty="0"/>
              <a:t>are, in your opinion, things that limit us or challenge us when we try to mitigate our bias? </a:t>
            </a:r>
            <a:endParaRPr lang="en-CA" sz="8800" dirty="0" smtClean="0"/>
          </a:p>
        </p:txBody>
      </p:sp>
      <p:sp>
        <p:nvSpPr>
          <p:cNvPr id="2" name="Slide Number Placeholder 1"/>
          <p:cNvSpPr>
            <a:spLocks noGrp="1"/>
          </p:cNvSpPr>
          <p:nvPr>
            <p:ph type="sldNum" sz="quarter" idx="12"/>
          </p:nvPr>
        </p:nvSpPr>
        <p:spPr/>
        <p:txBody>
          <a:bodyPr/>
          <a:lstStyle/>
          <a:p>
            <a:fld id="{7088BEF1-D3AD-E34F-A3B9-A73E884A7AB2}" type="slidenum">
              <a:rPr lang="en-CA" smtClean="0"/>
              <a:t>23</a:t>
            </a:fld>
            <a:endParaRPr lang="en-CA" dirty="0"/>
          </a:p>
        </p:txBody>
      </p:sp>
    </p:spTree>
    <p:extLst>
      <p:ext uri="{BB962C8B-B14F-4D97-AF65-F5344CB8AC3E}">
        <p14:creationId xmlns:p14="http://schemas.microsoft.com/office/powerpoint/2010/main" val="4041793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CA" dirty="0" smtClean="0"/>
              <a:t>Inclusive Practices</a:t>
            </a:r>
            <a:endParaRPr lang="en-CA" dirty="0"/>
          </a:p>
        </p:txBody>
      </p:sp>
      <p:sp>
        <p:nvSpPr>
          <p:cNvPr id="9"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5" name="Espace réservé du contenu 4"/>
          <p:cNvSpPr>
            <a:spLocks noGrp="1"/>
          </p:cNvSpPr>
          <p:nvPr>
            <p:ph idx="1"/>
          </p:nvPr>
        </p:nvSpPr>
        <p:spPr/>
        <p:txBody>
          <a:bodyPr/>
          <a:lstStyle/>
          <a:p>
            <a:pPr lvl="1">
              <a:spcAft>
                <a:spcPts val="5400"/>
              </a:spcAft>
              <a:buClr>
                <a:schemeClr val="accent3"/>
              </a:buClr>
              <a:buFont typeface="Wingdings" panose="05000000000000000000" pitchFamily="2" charset="2"/>
              <a:buChar char="w"/>
            </a:pPr>
            <a:r>
              <a:rPr lang="en-CA" sz="4000" b="1" dirty="0" smtClean="0"/>
              <a:t>Inclusive </a:t>
            </a:r>
            <a:r>
              <a:rPr lang="en-CA" sz="4000" b="1" dirty="0"/>
              <a:t>wording: </a:t>
            </a:r>
            <a:r>
              <a:rPr lang="en-CA" sz="4000" dirty="0"/>
              <a:t>terminology during verbal communications and written correspondences</a:t>
            </a:r>
            <a:r>
              <a:rPr lang="en-CA" sz="4000" dirty="0" smtClean="0"/>
              <a:t>;</a:t>
            </a:r>
            <a:endParaRPr lang="en-CA" sz="4000" dirty="0"/>
          </a:p>
          <a:p>
            <a:pPr lvl="1">
              <a:spcAft>
                <a:spcPts val="5400"/>
              </a:spcAft>
              <a:buClr>
                <a:schemeClr val="accent3"/>
              </a:buClr>
              <a:buFont typeface="Wingdings" panose="05000000000000000000" pitchFamily="2" charset="2"/>
              <a:buChar char="w"/>
            </a:pPr>
            <a:r>
              <a:rPr lang="en-CA" sz="4000" b="1" dirty="0"/>
              <a:t>Inclusive meetings: </a:t>
            </a:r>
            <a:r>
              <a:rPr lang="en-CA" sz="4000" dirty="0"/>
              <a:t>internal and external meetings with colleagues, stakeholders, clients, or partners</a:t>
            </a:r>
            <a:r>
              <a:rPr lang="en-CA" sz="4000" dirty="0" smtClean="0"/>
              <a:t>;</a:t>
            </a:r>
            <a:endParaRPr lang="en-CA" sz="4000" dirty="0"/>
          </a:p>
          <a:p>
            <a:pPr lvl="1">
              <a:spcAft>
                <a:spcPts val="5400"/>
              </a:spcAft>
              <a:buClr>
                <a:schemeClr val="accent3"/>
              </a:buClr>
              <a:buFont typeface="Wingdings" panose="05000000000000000000" pitchFamily="2" charset="2"/>
              <a:buChar char="w"/>
            </a:pPr>
            <a:r>
              <a:rPr lang="en-CA" sz="4000" b="1" dirty="0"/>
              <a:t>Inclusive events: </a:t>
            </a:r>
            <a:r>
              <a:rPr lang="en-CA" sz="4000" dirty="0"/>
              <a:t>in planning and implementation</a:t>
            </a:r>
            <a:r>
              <a:rPr lang="en-CA" sz="4000" dirty="0" smtClean="0"/>
              <a:t>;</a:t>
            </a:r>
            <a:endParaRPr lang="en-CA" sz="4000" dirty="0"/>
          </a:p>
          <a:p>
            <a:pPr lvl="1">
              <a:spcAft>
                <a:spcPts val="5400"/>
              </a:spcAft>
              <a:buClr>
                <a:schemeClr val="accent3"/>
              </a:buClr>
              <a:buFont typeface="Wingdings" panose="05000000000000000000" pitchFamily="2" charset="2"/>
              <a:buChar char="w"/>
            </a:pPr>
            <a:r>
              <a:rPr lang="en-CA" sz="4000" b="1" dirty="0"/>
              <a:t>Inclusive hiring processes and tools: </a:t>
            </a:r>
            <a:r>
              <a:rPr lang="en-CA" sz="4000" dirty="0"/>
              <a:t>in recruitment and promotions</a:t>
            </a:r>
            <a:r>
              <a:rPr lang="en-CA" sz="4000" dirty="0" smtClean="0"/>
              <a:t>;</a:t>
            </a:r>
            <a:endParaRPr lang="en-CA" sz="4000" dirty="0"/>
          </a:p>
          <a:p>
            <a:pPr lvl="1">
              <a:spcAft>
                <a:spcPts val="5400"/>
              </a:spcAft>
              <a:buClr>
                <a:schemeClr val="accent3"/>
              </a:buClr>
              <a:buFont typeface="Wingdings" panose="05000000000000000000" pitchFamily="2" charset="2"/>
              <a:buChar char="w"/>
            </a:pPr>
            <a:r>
              <a:rPr lang="en-CA" sz="4000" b="1" dirty="0"/>
              <a:t>Inclusive coaching: </a:t>
            </a:r>
            <a:r>
              <a:rPr lang="en-CA" sz="4000" dirty="0"/>
              <a:t>constructive feedback, performance evaluation, mentorship</a:t>
            </a:r>
            <a:r>
              <a:rPr lang="en-CA" sz="4000" dirty="0" smtClean="0"/>
              <a:t>;</a:t>
            </a:r>
            <a:endParaRPr lang="en-CA" sz="4000" dirty="0"/>
          </a:p>
          <a:p>
            <a:pPr lvl="1">
              <a:spcAft>
                <a:spcPts val="5400"/>
              </a:spcAft>
              <a:buClr>
                <a:schemeClr val="accent3"/>
              </a:buClr>
              <a:buFont typeface="Wingdings" panose="05000000000000000000" pitchFamily="2" charset="2"/>
              <a:buChar char="w"/>
            </a:pPr>
            <a:r>
              <a:rPr lang="en-CA" sz="4000" b="1" dirty="0"/>
              <a:t>Inclusive project/program/policy management: </a:t>
            </a:r>
            <a:r>
              <a:rPr lang="en-CA" sz="4000" dirty="0"/>
              <a:t>development, consultations, decision-making</a:t>
            </a:r>
            <a:r>
              <a:rPr lang="en-CA" sz="4000" dirty="0" smtClean="0"/>
              <a:t>.</a:t>
            </a:r>
            <a:endParaRPr lang="en-CA" sz="4000" dirty="0"/>
          </a:p>
        </p:txBody>
      </p:sp>
      <p:sp>
        <p:nvSpPr>
          <p:cNvPr id="2" name="Slide Number Placeholder 1"/>
          <p:cNvSpPr>
            <a:spLocks noGrp="1"/>
          </p:cNvSpPr>
          <p:nvPr>
            <p:ph type="sldNum" sz="quarter" idx="12"/>
          </p:nvPr>
        </p:nvSpPr>
        <p:spPr/>
        <p:txBody>
          <a:bodyPr/>
          <a:lstStyle/>
          <a:p>
            <a:fld id="{7088BEF1-D3AD-E34F-A3B9-A73E884A7AB2}" type="slidenum">
              <a:rPr lang="en-CA" smtClean="0"/>
              <a:pPr/>
              <a:t>24</a:t>
            </a:fld>
            <a:endParaRPr lang="en-CA" dirty="0"/>
          </a:p>
        </p:txBody>
      </p:sp>
    </p:spTree>
    <p:extLst>
      <p:ext uri="{BB962C8B-B14F-4D97-AF65-F5344CB8AC3E}">
        <p14:creationId xmlns:p14="http://schemas.microsoft.com/office/powerpoint/2010/main" val="2915448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CA" dirty="0" smtClean="0"/>
              <a:t>Remember</a:t>
            </a:r>
            <a:endParaRPr lang="en-CA" dirty="0"/>
          </a:p>
        </p:txBody>
      </p:sp>
      <p:sp>
        <p:nvSpPr>
          <p:cNvPr id="8"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pic>
        <p:nvPicPr>
          <p:cNvPr id="9" name="Picture 2" descr="Image result for thinking icon"/>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nvPr>
        </p:nvSpPr>
        <p:spPr/>
        <p:txBody>
          <a:bodyPr/>
          <a:lstStyle/>
          <a:p>
            <a:pPr lvl="1">
              <a:buClr>
                <a:schemeClr val="accent3"/>
              </a:buClr>
              <a:buFont typeface="Wingdings" panose="05000000000000000000" pitchFamily="2" charset="2"/>
              <a:buChar char="w"/>
            </a:pPr>
            <a:r>
              <a:rPr lang="en-CA" dirty="0" smtClean="0"/>
              <a:t>We </a:t>
            </a:r>
            <a:r>
              <a:rPr lang="en-CA" b="1" dirty="0" smtClean="0"/>
              <a:t>all</a:t>
            </a:r>
            <a:r>
              <a:rPr lang="en-CA" dirty="0" smtClean="0"/>
              <a:t> have biases!</a:t>
            </a:r>
          </a:p>
          <a:p>
            <a:pPr lvl="1">
              <a:buClr>
                <a:schemeClr val="accent3"/>
              </a:buClr>
              <a:buFont typeface="Wingdings" panose="05000000000000000000" pitchFamily="2" charset="2"/>
              <a:buChar char="w"/>
            </a:pPr>
            <a:endParaRPr lang="en-CA" dirty="0" smtClean="0"/>
          </a:p>
          <a:p>
            <a:pPr lvl="1">
              <a:buClr>
                <a:schemeClr val="accent3"/>
              </a:buClr>
              <a:buFont typeface="Wingdings" panose="05000000000000000000" pitchFamily="2" charset="2"/>
              <a:buChar char="w"/>
            </a:pPr>
            <a:r>
              <a:rPr lang="en-CA" dirty="0" smtClean="0"/>
              <a:t>Biases are irrational thoughts and attitudes based on assumptions and stereotypes.</a:t>
            </a:r>
          </a:p>
          <a:p>
            <a:pPr lvl="1">
              <a:buClr>
                <a:schemeClr val="accent3"/>
              </a:buClr>
              <a:buFont typeface="Wingdings" panose="05000000000000000000" pitchFamily="2" charset="2"/>
              <a:buChar char="w"/>
            </a:pPr>
            <a:endParaRPr lang="en-CA" dirty="0" smtClean="0"/>
          </a:p>
          <a:p>
            <a:pPr lvl="1">
              <a:buClr>
                <a:schemeClr val="accent3"/>
              </a:buClr>
              <a:buFont typeface="Wingdings" panose="05000000000000000000" pitchFamily="2" charset="2"/>
              <a:buChar char="w"/>
            </a:pPr>
            <a:r>
              <a:rPr lang="en-CA" dirty="0" smtClean="0"/>
              <a:t>While it is normal to have biases, it is our individual and collective responsibility to be more aware, to recognize them and to try to avoid acting on them in order to foster positive, respectful and inclusive workplaces.</a:t>
            </a:r>
          </a:p>
          <a:p>
            <a:pPr lvl="1"/>
            <a:endParaRPr lang="en-CA" dirty="0" smtClean="0"/>
          </a:p>
          <a:p>
            <a:pPr marL="3175" lvl="1" indent="0">
              <a:buNone/>
            </a:pPr>
            <a:endParaRPr lang="en-CA" dirty="0" smtClean="0"/>
          </a:p>
          <a:p>
            <a:pPr marL="3175" lvl="1" indent="0" algn="ctr">
              <a:buNone/>
            </a:pPr>
            <a:r>
              <a:rPr lang="en-CA" sz="3800" dirty="0" smtClean="0"/>
              <a:t>Diversity </a:t>
            </a:r>
            <a:r>
              <a:rPr lang="en-CA" sz="3800" b="1" dirty="0" smtClean="0">
                <a:solidFill>
                  <a:schemeClr val="accent3"/>
                </a:solidFill>
              </a:rPr>
              <a:t>+</a:t>
            </a:r>
            <a:r>
              <a:rPr lang="en-CA" sz="3800" dirty="0" smtClean="0"/>
              <a:t> managing unconscious biases </a:t>
            </a:r>
            <a:r>
              <a:rPr lang="en-CA" sz="3800" b="1" dirty="0" smtClean="0">
                <a:solidFill>
                  <a:schemeClr val="accent3"/>
                </a:solidFill>
              </a:rPr>
              <a:t>=</a:t>
            </a:r>
            <a:r>
              <a:rPr lang="en-CA" sz="3800" dirty="0" smtClean="0"/>
              <a:t> building a more respectful and inclusive workplace.</a:t>
            </a:r>
            <a:endParaRPr lang="en-CA" sz="3800" dirty="0"/>
          </a:p>
        </p:txBody>
      </p:sp>
      <p:sp>
        <p:nvSpPr>
          <p:cNvPr id="2" name="Slide Number Placeholder 1"/>
          <p:cNvSpPr>
            <a:spLocks noGrp="1"/>
          </p:cNvSpPr>
          <p:nvPr>
            <p:ph type="sldNum" sz="quarter" idx="12"/>
          </p:nvPr>
        </p:nvSpPr>
        <p:spPr/>
        <p:txBody>
          <a:bodyPr/>
          <a:lstStyle/>
          <a:p>
            <a:fld id="{7088BEF1-D3AD-E34F-A3B9-A73E884A7AB2}" type="slidenum">
              <a:rPr lang="en-CA" smtClean="0"/>
              <a:pPr/>
              <a:t>25</a:t>
            </a:fld>
            <a:endParaRPr lang="en-CA" dirty="0"/>
          </a:p>
        </p:txBody>
      </p:sp>
    </p:spTree>
    <p:extLst>
      <p:ext uri="{BB962C8B-B14F-4D97-AF65-F5344CB8AC3E}">
        <p14:creationId xmlns:p14="http://schemas.microsoft.com/office/powerpoint/2010/main" val="3006613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 Journey</a:t>
            </a:r>
          </a:p>
        </p:txBody>
      </p:sp>
      <p:sp>
        <p:nvSpPr>
          <p:cNvPr id="5"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8" name="Content Placeholder 5"/>
          <p:cNvSpPr txBox="1">
            <a:spLocks/>
          </p:cNvSpPr>
          <p:nvPr/>
        </p:nvSpPr>
        <p:spPr>
          <a:xfrm>
            <a:off x="853552" y="3200405"/>
            <a:ext cx="11348442" cy="8497754"/>
          </a:xfrm>
          <a:prstGeom prst="rect">
            <a:avLst/>
          </a:prstGeom>
        </p:spPr>
        <p:txBody>
          <a:bodyPr vert="horz" lIns="0" tIns="0" rIns="0" bIns="0" rtlCol="0" anchor="ctr">
            <a:noAutofit/>
          </a:bodyPr>
          <a:lst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marL="901700" lvl="1" indent="0">
              <a:spcAft>
                <a:spcPts val="1800"/>
              </a:spcAft>
              <a:buClr>
                <a:schemeClr val="accent3"/>
              </a:buClr>
              <a:buNone/>
            </a:pPr>
            <a:r>
              <a:rPr lang="en-CA" sz="5400" dirty="0"/>
              <a:t>Reflect on your personal learning journey over the past </a:t>
            </a:r>
            <a:r>
              <a:rPr lang="en-CA" sz="5400"/>
              <a:t>four </a:t>
            </a:r>
            <a:r>
              <a:rPr lang="en-CA" sz="5400" smtClean="0"/>
              <a:t>sessions.</a:t>
            </a:r>
            <a:endParaRPr lang="en-CA" sz="5400" dirty="0"/>
          </a:p>
        </p:txBody>
      </p:sp>
      <p:sp>
        <p:nvSpPr>
          <p:cNvPr id="4" name="Slide Number Placeholder 3"/>
          <p:cNvSpPr>
            <a:spLocks noGrp="1"/>
          </p:cNvSpPr>
          <p:nvPr>
            <p:ph type="sldNum" sz="quarter" idx="12"/>
          </p:nvPr>
        </p:nvSpPr>
        <p:spPr/>
        <p:txBody>
          <a:bodyPr/>
          <a:lstStyle/>
          <a:p>
            <a:fld id="{7088BEF1-D3AD-E34F-A3B9-A73E884A7AB2}" type="slidenum">
              <a:rPr lang="en-CA" smtClean="0"/>
              <a:t>26</a:t>
            </a:fld>
            <a:endParaRPr lang="en-CA" dirty="0"/>
          </a:p>
        </p:txBody>
      </p:sp>
      <p:pic>
        <p:nvPicPr>
          <p:cNvPr id="7" name="Picture 6" title="Person writing in a journal with a pen"/>
          <p:cNvPicPr>
            <a:picLocks noChangeAspect="1"/>
          </p:cNvPicPr>
          <p:nvPr/>
        </p:nvPicPr>
        <p:blipFill rotWithShape="1">
          <a:blip r:embed="rId3">
            <a:extLst>
              <a:ext uri="{28A0092B-C50C-407E-A947-70E740481C1C}">
                <a14:useLocalDpi xmlns:a14="http://schemas.microsoft.com/office/drawing/2010/main" val="0"/>
              </a:ext>
            </a:extLst>
          </a:blip>
          <a:srcRect r="13146" b="12510"/>
          <a:stretch/>
        </p:blipFill>
        <p:spPr>
          <a:xfrm>
            <a:off x="13268177" y="4242008"/>
            <a:ext cx="10627021" cy="7144375"/>
          </a:xfrm>
          <a:prstGeom prst="rect">
            <a:avLst/>
          </a:prstGeom>
        </p:spPr>
      </p:pic>
    </p:spTree>
    <p:extLst>
      <p:ext uri="{BB962C8B-B14F-4D97-AF65-F5344CB8AC3E}">
        <p14:creationId xmlns:p14="http://schemas.microsoft.com/office/powerpoint/2010/main" val="715044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384300"/>
            <a:ext cx="23609300" cy="8369300"/>
          </a:xfrm>
          <a:prstGeom prst="roundRect">
            <a:avLst/>
          </a:prstGeom>
          <a:solidFill>
            <a:srgbClr val="4E5B73"/>
          </a:solidFill>
        </p:spPr>
        <p:txBody>
          <a:bodyPr lIns="180000" rIns="36000" anchor="ctr"/>
          <a:lstStyle/>
          <a:p>
            <a:pPr algn="ctr"/>
            <a:r>
              <a:rPr lang="en-US" sz="10000" dirty="0" smtClean="0">
                <a:solidFill>
                  <a:schemeClr val="bg1"/>
                </a:solidFill>
                <a:latin typeface="Segoe UI Emoji" panose="020B0502040204020203" pitchFamily="34" charset="0"/>
                <a:ea typeface="Segoe UI Emoji" panose="020B0502040204020203" pitchFamily="34" charset="0"/>
                <a:cs typeface="Times New Roman" panose="02020603050405020304" pitchFamily="18" charset="0"/>
              </a:rPr>
              <a:t>The beauty of life is to be outside the box, so that the box doesn’t exist…to limit a human being to one mode of expression is really a crime.</a:t>
            </a:r>
            <a:endParaRPr lang="en-CA" sz="10000" dirty="0">
              <a:solidFill>
                <a:schemeClr val="bg1"/>
              </a:solidFill>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088BEF1-D3AD-E34F-A3B9-A73E884A7AB2}" type="slidenum">
              <a:rPr lang="en-CA" noProof="0" smtClean="0"/>
              <a:t>27</a:t>
            </a:fld>
            <a:endParaRPr lang="en-CA" noProof="0" dirty="0"/>
          </a:p>
        </p:txBody>
      </p:sp>
      <p:sp>
        <p:nvSpPr>
          <p:cNvPr id="5" name="TextBox 4"/>
          <p:cNvSpPr txBox="1"/>
          <p:nvPr/>
        </p:nvSpPr>
        <p:spPr>
          <a:xfrm>
            <a:off x="18347606" y="10277901"/>
            <a:ext cx="5655394" cy="830997"/>
          </a:xfrm>
          <a:prstGeom prst="rect">
            <a:avLst/>
          </a:prstGeom>
          <a:noFill/>
        </p:spPr>
        <p:txBody>
          <a:bodyPr wrap="none" lIns="0" tIns="0" rIns="0" bIns="0" rtlCol="0">
            <a:spAutoFit/>
          </a:bodyPr>
          <a:lstStyle/>
          <a:p>
            <a:r>
              <a:rPr lang="en-US" sz="5400" b="1" dirty="0" smtClean="0">
                <a:solidFill>
                  <a:srgbClr val="4E5B73"/>
                </a:solidFill>
              </a:rPr>
              <a:t>- Herbie Hancock</a:t>
            </a:r>
            <a:endParaRPr lang="en-CA" sz="5400" b="1" dirty="0" err="1" smtClean="0">
              <a:solidFill>
                <a:srgbClr val="4E5B73"/>
              </a:solidFill>
            </a:endParaRPr>
          </a:p>
        </p:txBody>
      </p:sp>
    </p:spTree>
    <p:extLst>
      <p:ext uri="{BB962C8B-B14F-4D97-AF65-F5344CB8AC3E}">
        <p14:creationId xmlns:p14="http://schemas.microsoft.com/office/powerpoint/2010/main" val="2526591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dirty="0" smtClean="0"/>
              <a:t>Questions</a:t>
            </a:r>
            <a:endParaRPr lang="en-CA" dirty="0"/>
          </a:p>
        </p:txBody>
      </p:sp>
      <p:sp>
        <p:nvSpPr>
          <p:cNvPr id="3" name="Shape 143" title="decorative"/>
          <p:cNvSpPr/>
          <p:nvPr>
            <p:custDataLst>
              <p:tags r:id="rId1"/>
            </p:custDataLst>
          </p:nvPr>
        </p:nvSpPr>
        <p:spPr>
          <a:xfrm>
            <a:off x="859536" y="9370329"/>
            <a:ext cx="4680000" cy="4"/>
          </a:xfrm>
          <a:prstGeom prst="line">
            <a:avLst/>
          </a:prstGeom>
          <a:ln w="57150">
            <a:solidFill>
              <a:schemeClr val="accent3"/>
            </a:solidFill>
          </a:ln>
        </p:spPr>
        <p:txBody>
          <a:bodyPr lIns="45718" tIns="45718" rIns="45718" bIns="45718"/>
          <a:lstStyle/>
          <a:p>
            <a:endParaRPr lang="en-CA" dirty="0"/>
          </a:p>
        </p:txBody>
      </p:sp>
    </p:spTree>
    <p:extLst>
      <p:ext uri="{BB962C8B-B14F-4D97-AF65-F5344CB8AC3E}">
        <p14:creationId xmlns:p14="http://schemas.microsoft.com/office/powerpoint/2010/main" val="5156900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sz="11500" dirty="0" smtClean="0"/>
              <a:t>Thank you for your participation!</a:t>
            </a:r>
            <a:endParaRPr lang="en-CA" sz="11500" dirty="0"/>
          </a:p>
        </p:txBody>
      </p:sp>
      <p:sp>
        <p:nvSpPr>
          <p:cNvPr id="3" name="Slide Number Placeholder 2"/>
          <p:cNvSpPr>
            <a:spLocks noGrp="1"/>
          </p:cNvSpPr>
          <p:nvPr>
            <p:ph type="sldNum" sz="quarter" idx="12"/>
          </p:nvPr>
        </p:nvSpPr>
        <p:spPr/>
        <p:txBody>
          <a:bodyPr/>
          <a:lstStyle/>
          <a:p>
            <a:fld id="{7088BEF1-D3AD-E34F-A3B9-A73E884A7AB2}" type="slidenum">
              <a:rPr lang="en-CA" noProof="0" smtClean="0"/>
              <a:t>29</a:t>
            </a:fld>
            <a:endParaRPr lang="en-CA" noProof="0" dirty="0"/>
          </a:p>
        </p:txBody>
      </p:sp>
    </p:spTree>
    <p:extLst>
      <p:ext uri="{BB962C8B-B14F-4D97-AF65-F5344CB8AC3E}">
        <p14:creationId xmlns:p14="http://schemas.microsoft.com/office/powerpoint/2010/main" val="4103496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CA" dirty="0" smtClean="0"/>
              <a:t>Today’s Objectives </a:t>
            </a:r>
            <a:endParaRPr lang="en-CA" dirty="0"/>
          </a:p>
        </p:txBody>
      </p:sp>
      <p:sp>
        <p:nvSpPr>
          <p:cNvPr id="14"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5" name="Espace réservé du contenu 4"/>
          <p:cNvSpPr>
            <a:spLocks noGrp="1"/>
          </p:cNvSpPr>
          <p:nvPr>
            <p:ph idx="1"/>
          </p:nvPr>
        </p:nvSpPr>
        <p:spPr>
          <a:xfrm>
            <a:off x="853551" y="3200405"/>
            <a:ext cx="22680073" cy="6010502"/>
          </a:xfrm>
        </p:spPr>
        <p:txBody>
          <a:bodyPr/>
          <a:lstStyle/>
          <a:p>
            <a:pPr marL="575735" indent="-571500">
              <a:buClr>
                <a:schemeClr val="accent3"/>
              </a:buClr>
              <a:buFont typeface="Wingdings" panose="05000000000000000000" pitchFamily="2" charset="2"/>
              <a:buChar char="w"/>
            </a:pPr>
            <a:r>
              <a:rPr lang="en-US" sz="6000" dirty="0" smtClean="0"/>
              <a:t>Reflect on the </a:t>
            </a:r>
            <a:r>
              <a:rPr lang="en-CA" sz="6000" dirty="0" smtClean="0"/>
              <a:t>impacts </a:t>
            </a:r>
            <a:r>
              <a:rPr lang="en-CA" sz="6000" dirty="0"/>
              <a:t>and consequences of unconscious biases </a:t>
            </a:r>
            <a:r>
              <a:rPr lang="en-CA" sz="6000" dirty="0" smtClean="0"/>
              <a:t>for all </a:t>
            </a:r>
            <a:r>
              <a:rPr lang="en-CA" sz="6000" dirty="0"/>
              <a:t>people </a:t>
            </a:r>
            <a:r>
              <a:rPr lang="en-CA" sz="6000" dirty="0" smtClean="0"/>
              <a:t>involved</a:t>
            </a:r>
            <a:r>
              <a:rPr lang="en-CA" sz="6000" dirty="0"/>
              <a:t>.</a:t>
            </a:r>
            <a:endParaRPr lang="en-CA" sz="6000" dirty="0" smtClean="0"/>
          </a:p>
          <a:p>
            <a:pPr>
              <a:buClr>
                <a:schemeClr val="accent3"/>
              </a:buClr>
            </a:pPr>
            <a:endParaRPr lang="en-CA" sz="6000" dirty="0"/>
          </a:p>
          <a:p>
            <a:pPr marL="575735" indent="-571500">
              <a:buClr>
                <a:schemeClr val="accent3"/>
              </a:buClr>
              <a:buFont typeface="Wingdings" panose="05000000000000000000" pitchFamily="2" charset="2"/>
              <a:buChar char="w"/>
            </a:pPr>
            <a:r>
              <a:rPr lang="en-CA" sz="6000" dirty="0" smtClean="0"/>
              <a:t>Discuss various </a:t>
            </a:r>
            <a:r>
              <a:rPr lang="en-CA" sz="6000" dirty="0"/>
              <a:t>tips, tools and strategies to be able to better acknowledge and mitigate unconscious bias.</a:t>
            </a:r>
          </a:p>
          <a:p>
            <a:pPr marL="575735" indent="-571500">
              <a:buClr>
                <a:schemeClr val="accent3"/>
              </a:buClr>
              <a:buFont typeface="Wingdings" panose="05000000000000000000" pitchFamily="2" charset="2"/>
              <a:buChar char="w"/>
            </a:pPr>
            <a:endParaRPr lang="en-CA" sz="6000" dirty="0" smtClean="0"/>
          </a:p>
        </p:txBody>
      </p:sp>
      <p:sp>
        <p:nvSpPr>
          <p:cNvPr id="2" name="Slide Number Placeholder 1"/>
          <p:cNvSpPr>
            <a:spLocks noGrp="1"/>
          </p:cNvSpPr>
          <p:nvPr>
            <p:ph type="sldNum" sz="quarter" idx="12"/>
          </p:nvPr>
        </p:nvSpPr>
        <p:spPr/>
        <p:txBody>
          <a:bodyPr/>
          <a:lstStyle/>
          <a:p>
            <a:fld id="{7088BEF1-D3AD-E34F-A3B9-A73E884A7AB2}" type="slidenum">
              <a:rPr lang="en-CA" smtClean="0"/>
              <a:pPr/>
              <a:t>3</a:t>
            </a:fld>
            <a:endParaRPr lang="en-CA" dirty="0"/>
          </a:p>
        </p:txBody>
      </p:sp>
    </p:spTree>
    <p:extLst>
      <p:ext uri="{BB962C8B-B14F-4D97-AF65-F5344CB8AC3E}">
        <p14:creationId xmlns:p14="http://schemas.microsoft.com/office/powerpoint/2010/main" val="2898426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Agenda</a:t>
            </a:r>
            <a:endParaRPr lang="en-CA"/>
          </a:p>
        </p:txBody>
      </p:sp>
      <p:sp>
        <p:nvSpPr>
          <p:cNvPr id="5"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a:p>
        </p:txBody>
      </p:sp>
      <p:sp>
        <p:nvSpPr>
          <p:cNvPr id="3" name="Content Placeholder 2"/>
          <p:cNvSpPr>
            <a:spLocks noGrp="1"/>
          </p:cNvSpPr>
          <p:nvPr>
            <p:ph idx="1"/>
          </p:nvPr>
        </p:nvSpPr>
        <p:spPr/>
        <p:txBody>
          <a:bodyPr/>
          <a:lstStyle/>
          <a:p>
            <a:pPr marL="575735" indent="-571500">
              <a:buClr>
                <a:schemeClr val="accent3"/>
              </a:buClr>
              <a:buFont typeface="Wingdings" panose="05000000000000000000" pitchFamily="2" charset="2"/>
              <a:buChar char="w"/>
            </a:pPr>
            <a:r>
              <a:rPr lang="en-CA" smtClean="0"/>
              <a:t>Debrief the activity on facing your own biases;</a:t>
            </a:r>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r>
              <a:rPr lang="en-CA" smtClean="0"/>
              <a:t>Recognizing other people’s biases;</a:t>
            </a:r>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r>
              <a:rPr lang="en-CA" smtClean="0"/>
              <a:t>Group activity on assumptions;</a:t>
            </a:r>
          </a:p>
          <a:p>
            <a:pPr>
              <a:buClr>
                <a:schemeClr val="accent3"/>
              </a:buClr>
            </a:pPr>
            <a:endParaRPr lang="en-CA" smtClean="0"/>
          </a:p>
          <a:p>
            <a:pPr marL="575735" indent="-571500">
              <a:buClr>
                <a:schemeClr val="accent3"/>
              </a:buClr>
              <a:buFont typeface="Wingdings" panose="05000000000000000000" pitchFamily="2" charset="2"/>
              <a:buChar char="w"/>
            </a:pPr>
            <a:r>
              <a:rPr lang="en-CA" smtClean="0"/>
              <a:t>Systemic barriers;</a:t>
            </a:r>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r>
              <a:rPr lang="en-CA" smtClean="0"/>
              <a:t>Moving from recognizing bias to mitigating bias;</a:t>
            </a:r>
          </a:p>
          <a:p>
            <a:pPr>
              <a:buClr>
                <a:schemeClr val="accent3"/>
              </a:buClr>
            </a:pPr>
            <a:endParaRPr lang="en-CA" smtClean="0"/>
          </a:p>
          <a:p>
            <a:pPr marL="575735" indent="-571500">
              <a:buClr>
                <a:schemeClr val="accent3"/>
              </a:buClr>
              <a:buFont typeface="Wingdings" panose="05000000000000000000" pitchFamily="2" charset="2"/>
              <a:buChar char="w"/>
            </a:pPr>
            <a:r>
              <a:rPr lang="en-CA" smtClean="0"/>
              <a:t>Discuss the four-week learning journey;</a:t>
            </a:r>
          </a:p>
          <a:p>
            <a:pPr>
              <a:buClr>
                <a:schemeClr val="accent3"/>
              </a:buClr>
            </a:pPr>
            <a:endParaRPr lang="en-CA" smtClean="0"/>
          </a:p>
          <a:p>
            <a:pPr marL="575735" indent="-571500">
              <a:buClr>
                <a:schemeClr val="accent3"/>
              </a:buClr>
              <a:buFont typeface="Wingdings" panose="05000000000000000000" pitchFamily="2" charset="2"/>
              <a:buChar char="w"/>
            </a:pPr>
            <a:r>
              <a:rPr lang="en-CA" smtClean="0"/>
              <a:t>Questions.</a:t>
            </a:r>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endParaRPr lang="en-CA" smtClean="0"/>
          </a:p>
          <a:p>
            <a:pPr marL="575735" indent="-571500">
              <a:buClr>
                <a:schemeClr val="accent3"/>
              </a:buClr>
              <a:buFont typeface="Wingdings" panose="05000000000000000000" pitchFamily="2" charset="2"/>
              <a:buChar char="w"/>
            </a:pPr>
            <a:endParaRPr lang="en-CA"/>
          </a:p>
        </p:txBody>
      </p:sp>
      <p:sp>
        <p:nvSpPr>
          <p:cNvPr id="4" name="Slide Number Placeholder 3"/>
          <p:cNvSpPr>
            <a:spLocks noGrp="1"/>
          </p:cNvSpPr>
          <p:nvPr>
            <p:ph type="sldNum" sz="quarter" idx="12"/>
          </p:nvPr>
        </p:nvSpPr>
        <p:spPr/>
        <p:txBody>
          <a:bodyPr/>
          <a:lstStyle/>
          <a:p>
            <a:fld id="{7088BEF1-D3AD-E34F-A3B9-A73E884A7AB2}" type="slidenum">
              <a:rPr lang="en-CA" smtClean="0"/>
              <a:t>4</a:t>
            </a:fld>
            <a:endParaRPr lang="en-CA"/>
          </a:p>
        </p:txBody>
      </p:sp>
    </p:spTree>
    <p:extLst>
      <p:ext uri="{BB962C8B-B14F-4D97-AF65-F5344CB8AC3E}">
        <p14:creationId xmlns:p14="http://schemas.microsoft.com/office/powerpoint/2010/main" val="3214832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Debrief – Facing Your Own Biases!</a:t>
            </a:r>
            <a:endParaRPr lang="en-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dirty="0"/>
          </a:p>
        </p:txBody>
      </p:sp>
      <p:sp>
        <p:nvSpPr>
          <p:cNvPr id="6" name="Content Placeholder 5"/>
          <p:cNvSpPr>
            <a:spLocks noGrp="1"/>
          </p:cNvSpPr>
          <p:nvPr>
            <p:ph idx="1"/>
          </p:nvPr>
        </p:nvSpPr>
        <p:spPr>
          <a:xfrm>
            <a:off x="853551" y="3200405"/>
            <a:ext cx="14010313" cy="8497754"/>
          </a:xfrm>
        </p:spPr>
        <p:txBody>
          <a:bodyPr/>
          <a:lstStyle/>
          <a:p>
            <a:pPr marL="575735" lvl="0" indent="-571500">
              <a:spcAft>
                <a:spcPts val="9600"/>
              </a:spcAft>
              <a:buClr>
                <a:srgbClr val="DA797A"/>
              </a:buClr>
              <a:buFont typeface="Wingdings" panose="05000000000000000000" pitchFamily="2" charset="2"/>
              <a:buChar char="v"/>
            </a:pPr>
            <a:r>
              <a:rPr lang="en-CA" dirty="0" smtClean="0"/>
              <a:t>What were your thoughts on the activity?</a:t>
            </a:r>
          </a:p>
          <a:p>
            <a:pPr marL="575735" lvl="0" indent="-571500">
              <a:spcAft>
                <a:spcPts val="9600"/>
              </a:spcAft>
              <a:buClr>
                <a:srgbClr val="DA797A"/>
              </a:buClr>
              <a:buFont typeface="Wingdings" panose="05000000000000000000" pitchFamily="2" charset="2"/>
              <a:buChar char="v"/>
            </a:pPr>
            <a:r>
              <a:rPr lang="en-CA" dirty="0" smtClean="0"/>
              <a:t>Did you learn anything new about yourself during the activity?</a:t>
            </a:r>
          </a:p>
          <a:p>
            <a:pPr marL="575735" lvl="0" indent="-571500">
              <a:spcAft>
                <a:spcPts val="9600"/>
              </a:spcAft>
              <a:buClr>
                <a:srgbClr val="DA797A"/>
              </a:buClr>
              <a:buFont typeface="Wingdings" panose="05000000000000000000" pitchFamily="2" charset="2"/>
              <a:buChar char="v"/>
            </a:pPr>
            <a:r>
              <a:rPr lang="en-CA" dirty="0" smtClean="0"/>
              <a:t>Did you learn anything new about biases during the activity?</a:t>
            </a:r>
          </a:p>
          <a:p>
            <a:pPr marL="575735" lvl="0" indent="-571500">
              <a:spcAft>
                <a:spcPts val="9600"/>
              </a:spcAft>
              <a:buClr>
                <a:srgbClr val="DA797A"/>
              </a:buClr>
              <a:buFont typeface="Wingdings" panose="05000000000000000000" pitchFamily="2" charset="2"/>
              <a:buChar char="v"/>
            </a:pPr>
            <a:r>
              <a:rPr lang="en-CA" dirty="0" smtClean="0"/>
              <a:t>Do you have any new ideas or insights about unconscious biases after completing the activity?</a:t>
            </a:r>
            <a:endParaRPr lang="en-CA" dirty="0"/>
          </a:p>
        </p:txBody>
      </p:sp>
      <p:pic>
        <p:nvPicPr>
          <p:cNvPr id="5" name="Picture 4" title="Two people talking"/>
          <p:cNvPicPr>
            <a:picLocks noChangeAspect="1"/>
          </p:cNvPicPr>
          <p:nvPr/>
        </p:nvPicPr>
        <p:blipFill rotWithShape="1">
          <a:blip r:embed="rId4">
            <a:extLst>
              <a:ext uri="{28A0092B-C50C-407E-A947-70E740481C1C}">
                <a14:useLocalDpi xmlns:a14="http://schemas.microsoft.com/office/drawing/2010/main" val="0"/>
              </a:ext>
            </a:extLst>
          </a:blip>
          <a:srcRect l="8905" r="22391"/>
          <a:stretch/>
        </p:blipFill>
        <p:spPr>
          <a:xfrm flipH="1">
            <a:off x="15435524" y="3200406"/>
            <a:ext cx="8095785" cy="7854990"/>
          </a:xfrm>
          <a:prstGeom prst="rect">
            <a:avLst/>
          </a:prstGeom>
        </p:spPr>
      </p:pic>
      <p:sp>
        <p:nvSpPr>
          <p:cNvPr id="3" name="Slide Number Placeholder 2"/>
          <p:cNvSpPr>
            <a:spLocks noGrp="1"/>
          </p:cNvSpPr>
          <p:nvPr>
            <p:ph type="sldNum" sz="quarter" idx="12"/>
          </p:nvPr>
        </p:nvSpPr>
        <p:spPr/>
        <p:txBody>
          <a:bodyPr/>
          <a:lstStyle/>
          <a:p>
            <a:fld id="{7088BEF1-D3AD-E34F-A3B9-A73E884A7AB2}" type="slidenum">
              <a:rPr lang="en-CA" smtClean="0"/>
              <a:t>5</a:t>
            </a:fld>
            <a:endParaRPr lang="en-CA" dirty="0"/>
          </a:p>
        </p:txBody>
      </p:sp>
    </p:spTree>
    <p:extLst>
      <p:ext uri="{BB962C8B-B14F-4D97-AF65-F5344CB8AC3E}">
        <p14:creationId xmlns:p14="http://schemas.microsoft.com/office/powerpoint/2010/main" val="1887619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dirty="0" smtClean="0"/>
              <a:t>Recognizing Others’ Biases</a:t>
            </a:r>
            <a:endParaRPr lang="en-CA" dirty="0"/>
          </a:p>
        </p:txBody>
      </p:sp>
      <p:sp>
        <p:nvSpPr>
          <p:cNvPr id="5" name="Shape 143" title="decorative"/>
          <p:cNvSpPr/>
          <p:nvPr>
            <p:custDataLst>
              <p:tags r:id="rId1"/>
            </p:custDataLst>
          </p:nvPr>
        </p:nvSpPr>
        <p:spPr>
          <a:xfrm>
            <a:off x="859536" y="9370329"/>
            <a:ext cx="8395539" cy="4"/>
          </a:xfrm>
          <a:prstGeom prst="line">
            <a:avLst/>
          </a:prstGeom>
          <a:ln w="57150">
            <a:solidFill>
              <a:schemeClr val="accent3"/>
            </a:solidFill>
          </a:ln>
        </p:spPr>
        <p:txBody>
          <a:bodyPr lIns="45718" tIns="45718" rIns="45718" bIns="45718"/>
          <a:lstStyle/>
          <a:p>
            <a:endParaRPr dirty="0"/>
          </a:p>
        </p:txBody>
      </p:sp>
    </p:spTree>
    <p:extLst>
      <p:ext uri="{BB962C8B-B14F-4D97-AF65-F5344CB8AC3E}">
        <p14:creationId xmlns:p14="http://schemas.microsoft.com/office/powerpoint/2010/main" val="1719254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9537" y="1814206"/>
            <a:ext cx="17373600" cy="6860253"/>
          </a:xfrm>
        </p:spPr>
        <p:txBody>
          <a:bodyPr/>
          <a:lstStyle/>
          <a:p>
            <a:r>
              <a:rPr lang="en-CA" sz="9600" dirty="0" smtClean="0"/>
              <a:t>Assumptions Activity</a:t>
            </a:r>
            <a:endParaRPr lang="en-CA" sz="9600" dirty="0"/>
          </a:p>
        </p:txBody>
      </p:sp>
      <p:sp>
        <p:nvSpPr>
          <p:cNvPr id="5" name="Text Placeholder 4"/>
          <p:cNvSpPr>
            <a:spLocks noGrp="1"/>
          </p:cNvSpPr>
          <p:nvPr>
            <p:ph type="body" idx="1"/>
          </p:nvPr>
        </p:nvSpPr>
        <p:spPr>
          <a:xfrm>
            <a:off x="859536" y="9054161"/>
            <a:ext cx="17373600" cy="2110164"/>
          </a:xfrm>
        </p:spPr>
        <p:txBody>
          <a:bodyPr/>
          <a:lstStyle/>
          <a:p>
            <a:r>
              <a:rPr lang="en-CA" sz="6600" dirty="0" smtClean="0"/>
              <a:t>Small breakout room exercise</a:t>
            </a:r>
            <a:endParaRPr lang="en-CA" sz="6600" dirty="0"/>
          </a:p>
        </p:txBody>
      </p:sp>
      <p:sp>
        <p:nvSpPr>
          <p:cNvPr id="3" name="Slide Number Placeholder 2"/>
          <p:cNvSpPr>
            <a:spLocks noGrp="1"/>
          </p:cNvSpPr>
          <p:nvPr>
            <p:ph type="sldNum" sz="quarter" idx="12"/>
          </p:nvPr>
        </p:nvSpPr>
        <p:spPr/>
        <p:txBody>
          <a:bodyPr/>
          <a:lstStyle/>
          <a:p>
            <a:fld id="{7088BEF1-D3AD-E34F-A3B9-A73E884A7AB2}" type="slidenum">
              <a:rPr lang="en-CA" noProof="0" smtClean="0"/>
              <a:t>7</a:t>
            </a:fld>
            <a:endParaRPr lang="en-CA" noProof="0" dirty="0"/>
          </a:p>
        </p:txBody>
      </p:sp>
    </p:spTree>
    <p:extLst>
      <p:ext uri="{BB962C8B-B14F-4D97-AF65-F5344CB8AC3E}">
        <p14:creationId xmlns:p14="http://schemas.microsoft.com/office/powerpoint/2010/main" val="1193209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Assumptions Activity - Scenarios</a:t>
            </a:r>
            <a:endParaRPr lang="en-CA" dirty="0"/>
          </a:p>
        </p:txBody>
      </p:sp>
      <p:sp>
        <p:nvSpPr>
          <p:cNvPr id="5"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a:p>
        </p:txBody>
      </p:sp>
      <p:sp>
        <p:nvSpPr>
          <p:cNvPr id="3" name="Content Placeholder 2"/>
          <p:cNvSpPr>
            <a:spLocks noGrp="1"/>
          </p:cNvSpPr>
          <p:nvPr>
            <p:ph idx="1"/>
          </p:nvPr>
        </p:nvSpPr>
        <p:spPr/>
        <p:txBody>
          <a:bodyPr/>
          <a:lstStyle/>
          <a:p>
            <a:pPr marL="575735" indent="-571500">
              <a:buClr>
                <a:schemeClr val="accent3"/>
              </a:buClr>
              <a:buFont typeface="Wingdings" panose="05000000000000000000" pitchFamily="2" charset="2"/>
              <a:buChar char="w"/>
            </a:pPr>
            <a:endParaRPr lang="en-CA" sz="4000" dirty="0" smtClean="0"/>
          </a:p>
          <a:p>
            <a:pPr marL="575735" indent="-571500">
              <a:spcAft>
                <a:spcPts val="4800"/>
              </a:spcAft>
              <a:buClr>
                <a:schemeClr val="accent3"/>
              </a:buClr>
              <a:buFont typeface="Wingdings" panose="05000000000000000000" pitchFamily="2" charset="2"/>
              <a:buChar char="w"/>
            </a:pPr>
            <a:r>
              <a:rPr lang="en-CA" sz="4000" dirty="0" smtClean="0"/>
              <a:t>What </a:t>
            </a:r>
            <a:r>
              <a:rPr lang="en-CA" sz="4000" dirty="0"/>
              <a:t>might be the experience of a trans person crossing an international border? </a:t>
            </a:r>
          </a:p>
          <a:p>
            <a:pPr marL="575735" indent="-571500">
              <a:spcAft>
                <a:spcPts val="4800"/>
              </a:spcAft>
              <a:buClr>
                <a:schemeClr val="accent3"/>
              </a:buClr>
              <a:buFont typeface="Wingdings" panose="05000000000000000000" pitchFamily="2" charset="2"/>
              <a:buChar char="w"/>
            </a:pPr>
            <a:r>
              <a:rPr lang="en-CA" sz="4000" dirty="0" smtClean="0"/>
              <a:t>What </a:t>
            </a:r>
            <a:r>
              <a:rPr lang="en-CA" sz="4000" dirty="0"/>
              <a:t>might be the experience of a senior accessing public library services? </a:t>
            </a:r>
          </a:p>
          <a:p>
            <a:pPr marL="575735" indent="-571500">
              <a:spcAft>
                <a:spcPts val="4800"/>
              </a:spcAft>
              <a:buClr>
                <a:schemeClr val="accent3"/>
              </a:buClr>
              <a:buFont typeface="Wingdings" panose="05000000000000000000" pitchFamily="2" charset="2"/>
              <a:buChar char="w"/>
            </a:pPr>
            <a:r>
              <a:rPr lang="en-CA" sz="4000" dirty="0" smtClean="0"/>
              <a:t>What </a:t>
            </a:r>
            <a:r>
              <a:rPr lang="en-CA" sz="4000" dirty="0"/>
              <a:t>might be the experience of a deaf person being rushed to the hospital to deliver a baby? </a:t>
            </a:r>
          </a:p>
          <a:p>
            <a:pPr marL="575735" indent="-571500">
              <a:spcAft>
                <a:spcPts val="4800"/>
              </a:spcAft>
              <a:buClr>
                <a:schemeClr val="accent3"/>
              </a:buClr>
              <a:buFont typeface="Wingdings" panose="05000000000000000000" pitchFamily="2" charset="2"/>
              <a:buChar char="w"/>
            </a:pPr>
            <a:r>
              <a:rPr lang="en-CA" sz="4000" dirty="0" smtClean="0"/>
              <a:t>What </a:t>
            </a:r>
            <a:r>
              <a:rPr lang="en-CA" sz="4000" dirty="0"/>
              <a:t>might be the experience of a recent refugee to Canada during their Canadian citizenship ceremony? </a:t>
            </a:r>
          </a:p>
          <a:p>
            <a:pPr marL="575735" indent="-571500">
              <a:spcAft>
                <a:spcPts val="4800"/>
              </a:spcAft>
              <a:buClr>
                <a:schemeClr val="accent3"/>
              </a:buClr>
              <a:buFont typeface="Wingdings" panose="05000000000000000000" pitchFamily="2" charset="2"/>
              <a:buChar char="w"/>
            </a:pPr>
            <a:r>
              <a:rPr lang="en-CA" sz="4000" dirty="0" smtClean="0"/>
              <a:t>What </a:t>
            </a:r>
            <a:r>
              <a:rPr lang="en-CA" sz="4000" dirty="0"/>
              <a:t>might be the experience of an Indigenous person applying for a position in the public service?</a:t>
            </a:r>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a:p>
        </p:txBody>
      </p:sp>
      <p:sp>
        <p:nvSpPr>
          <p:cNvPr id="4" name="Slide Number Placeholder 3"/>
          <p:cNvSpPr>
            <a:spLocks noGrp="1"/>
          </p:cNvSpPr>
          <p:nvPr>
            <p:ph type="sldNum" sz="quarter" idx="12"/>
          </p:nvPr>
        </p:nvSpPr>
        <p:spPr/>
        <p:txBody>
          <a:bodyPr/>
          <a:lstStyle/>
          <a:p>
            <a:fld id="{7088BEF1-D3AD-E34F-A3B9-A73E884A7AB2}" type="slidenum">
              <a:rPr lang="en-CA" smtClean="0"/>
              <a:t>8</a:t>
            </a:fld>
            <a:endParaRPr lang="en-CA"/>
          </a:p>
        </p:txBody>
      </p:sp>
    </p:spTree>
    <p:extLst>
      <p:ext uri="{BB962C8B-B14F-4D97-AF65-F5344CB8AC3E}">
        <p14:creationId xmlns:p14="http://schemas.microsoft.com/office/powerpoint/2010/main" val="150636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Assumptions Activity - Instructions</a:t>
            </a:r>
            <a:endParaRPr lang="en-CA" dirty="0"/>
          </a:p>
        </p:txBody>
      </p:sp>
      <p:sp>
        <p:nvSpPr>
          <p:cNvPr id="5"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en-CA"/>
          </a:p>
        </p:txBody>
      </p:sp>
      <p:sp>
        <p:nvSpPr>
          <p:cNvPr id="3" name="Content Placeholder 2"/>
          <p:cNvSpPr>
            <a:spLocks noGrp="1"/>
          </p:cNvSpPr>
          <p:nvPr>
            <p:ph idx="1"/>
          </p:nvPr>
        </p:nvSpPr>
        <p:spPr/>
        <p:txBody>
          <a:bodyPr/>
          <a:lstStyle/>
          <a:p>
            <a:pPr marL="747185" indent="-742950">
              <a:spcAft>
                <a:spcPts val="3600"/>
              </a:spcAft>
              <a:buClr>
                <a:schemeClr val="accent3"/>
              </a:buClr>
              <a:buFont typeface="+mj-lt"/>
              <a:buAutoNum type="arabicPeriod"/>
            </a:pPr>
            <a:r>
              <a:rPr lang="en-CA" sz="5000" dirty="0" smtClean="0"/>
              <a:t>You will be sent </a:t>
            </a:r>
            <a:r>
              <a:rPr lang="en-CA" sz="5000" dirty="0"/>
              <a:t>to </a:t>
            </a:r>
            <a:r>
              <a:rPr lang="en-CA" sz="5000" dirty="0" smtClean="0"/>
              <a:t>breakout </a:t>
            </a:r>
            <a:r>
              <a:rPr lang="en-CA" sz="5000" dirty="0"/>
              <a:t>rooms </a:t>
            </a:r>
            <a:r>
              <a:rPr lang="en-CA" sz="5000" dirty="0" smtClean="0"/>
              <a:t>to work </a:t>
            </a:r>
            <a:r>
              <a:rPr lang="en-CA" sz="5000" dirty="0"/>
              <a:t>in small </a:t>
            </a:r>
            <a:r>
              <a:rPr lang="en-CA" sz="5000" dirty="0" smtClean="0"/>
              <a:t>groups.</a:t>
            </a:r>
          </a:p>
          <a:p>
            <a:pPr marL="747185" indent="-742950">
              <a:spcAft>
                <a:spcPts val="3600"/>
              </a:spcAft>
              <a:buClr>
                <a:schemeClr val="accent3"/>
              </a:buClr>
              <a:buFont typeface="+mj-lt"/>
              <a:buAutoNum type="arabicPeriod"/>
            </a:pPr>
            <a:r>
              <a:rPr lang="en-CA" sz="5000" dirty="0" smtClean="0"/>
              <a:t>One of the scenarios </a:t>
            </a:r>
            <a:r>
              <a:rPr lang="en-CA" sz="5000" dirty="0"/>
              <a:t>will be </a:t>
            </a:r>
            <a:r>
              <a:rPr lang="en-CA" sz="5000" dirty="0" smtClean="0"/>
              <a:t>posted in your breakout room and you will </a:t>
            </a:r>
            <a:r>
              <a:rPr lang="en-CA" sz="5000" dirty="0"/>
              <a:t>have 10 minutes </a:t>
            </a:r>
            <a:r>
              <a:rPr lang="en-CA" sz="5000" dirty="0" smtClean="0"/>
              <a:t>to work together to discuss and </a:t>
            </a:r>
            <a:r>
              <a:rPr lang="en-CA" sz="5000" dirty="0"/>
              <a:t>brainstorm about the experience of the individual in </a:t>
            </a:r>
            <a:r>
              <a:rPr lang="en-CA" sz="5000" smtClean="0"/>
              <a:t>your specific scenario</a:t>
            </a:r>
            <a:r>
              <a:rPr lang="en-CA" sz="5000" dirty="0" smtClean="0"/>
              <a:t>.</a:t>
            </a:r>
          </a:p>
          <a:p>
            <a:pPr marL="747185" indent="-742950">
              <a:spcAft>
                <a:spcPts val="3600"/>
              </a:spcAft>
              <a:buClr>
                <a:schemeClr val="accent3"/>
              </a:buClr>
              <a:buFont typeface="+mj-lt"/>
              <a:buAutoNum type="arabicPeriod"/>
            </a:pPr>
            <a:r>
              <a:rPr lang="en-CA" sz="5000" dirty="0" smtClean="0"/>
              <a:t>Write down all of your thoughts and ideas using the annotation tools on </a:t>
            </a:r>
            <a:r>
              <a:rPr lang="en-CA" sz="5000" dirty="0"/>
              <a:t>the whiteboard. </a:t>
            </a:r>
          </a:p>
          <a:p>
            <a:pPr marL="747185" indent="-742950">
              <a:spcAft>
                <a:spcPts val="3600"/>
              </a:spcAft>
              <a:buClr>
                <a:schemeClr val="accent3"/>
              </a:buClr>
              <a:buFont typeface="+mj-lt"/>
              <a:buAutoNum type="arabicPeriod"/>
            </a:pPr>
            <a:r>
              <a:rPr lang="en-CA" sz="5000" dirty="0" smtClean="0"/>
              <a:t>Choose </a:t>
            </a:r>
            <a:r>
              <a:rPr lang="en-CA" sz="5000" dirty="0"/>
              <a:t>a </a:t>
            </a:r>
            <a:r>
              <a:rPr lang="en-CA" sz="5000" dirty="0" smtClean="0"/>
              <a:t>member of your group </a:t>
            </a:r>
            <a:r>
              <a:rPr lang="en-CA" sz="5000" dirty="0"/>
              <a:t>to </a:t>
            </a:r>
            <a:r>
              <a:rPr lang="en-CA" sz="5000" dirty="0" smtClean="0"/>
              <a:t>present the ideas on your whiteboard.</a:t>
            </a:r>
            <a:endParaRPr lang="en-CA" sz="5000" dirty="0"/>
          </a:p>
          <a:p>
            <a:pPr marL="747185" indent="-742950">
              <a:spcAft>
                <a:spcPts val="3600"/>
              </a:spcAft>
              <a:buClr>
                <a:schemeClr val="accent3"/>
              </a:buClr>
              <a:buFont typeface="+mj-lt"/>
              <a:buAutoNum type="arabicPeriod"/>
            </a:pPr>
            <a:r>
              <a:rPr lang="en-CA" sz="5000" dirty="0" smtClean="0"/>
              <a:t>Debrief </a:t>
            </a:r>
            <a:r>
              <a:rPr lang="en-CA" sz="5000" dirty="0"/>
              <a:t>in </a:t>
            </a:r>
            <a:r>
              <a:rPr lang="en-CA" sz="5000" dirty="0" smtClean="0"/>
              <a:t>plenary.</a:t>
            </a:r>
            <a:endParaRPr lang="en-CA" sz="5000" dirty="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smtClean="0"/>
          </a:p>
          <a:p>
            <a:pPr marL="575735" indent="-571500">
              <a:buClr>
                <a:schemeClr val="accent3"/>
              </a:buClr>
              <a:buFont typeface="Wingdings" panose="05000000000000000000" pitchFamily="2" charset="2"/>
              <a:buChar char="w"/>
            </a:pPr>
            <a:endParaRPr lang="en-CA" dirty="0"/>
          </a:p>
        </p:txBody>
      </p:sp>
      <p:sp>
        <p:nvSpPr>
          <p:cNvPr id="4" name="Slide Number Placeholder 3"/>
          <p:cNvSpPr>
            <a:spLocks noGrp="1"/>
          </p:cNvSpPr>
          <p:nvPr>
            <p:ph type="sldNum" sz="quarter" idx="12"/>
          </p:nvPr>
        </p:nvSpPr>
        <p:spPr/>
        <p:txBody>
          <a:bodyPr/>
          <a:lstStyle/>
          <a:p>
            <a:fld id="{7088BEF1-D3AD-E34F-A3B9-A73E884A7AB2}" type="slidenum">
              <a:rPr lang="en-CA" smtClean="0"/>
              <a:t>9</a:t>
            </a:fld>
            <a:endParaRPr lang="en-CA"/>
          </a:p>
        </p:txBody>
      </p:sp>
    </p:spTree>
    <p:extLst>
      <p:ext uri="{BB962C8B-B14F-4D97-AF65-F5344CB8AC3E}">
        <p14:creationId xmlns:p14="http://schemas.microsoft.com/office/powerpoint/2010/main" val="16059312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f7614de45443796746e16b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Canada School of Public Service">
  <a:themeElements>
    <a:clrScheme name="Canada School of Public Service">
      <a:dk1>
        <a:sysClr val="windowText" lastClr="000000"/>
      </a:dk1>
      <a:lt1>
        <a:sysClr val="window" lastClr="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Canada School of Public Service">
      <a:majorFont>
        <a:latin typeface="Georgia"/>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3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6441</TotalTime>
  <Words>950</Words>
  <Application>Microsoft Office PowerPoint</Application>
  <PresentationFormat>Custom</PresentationFormat>
  <Paragraphs>171</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Futura Lt BT</vt:lpstr>
      <vt:lpstr>Georgia</vt:lpstr>
      <vt:lpstr>Lucida Grande</vt:lpstr>
      <vt:lpstr>Segoe UI Emoji</vt:lpstr>
      <vt:lpstr>Times New Roman</vt:lpstr>
      <vt:lpstr>Wingdings</vt:lpstr>
      <vt:lpstr>Canada School of Public Service</vt:lpstr>
      <vt:lpstr>Unpacking Unconscious Bias</vt:lpstr>
      <vt:lpstr>Day 4: </vt:lpstr>
      <vt:lpstr>Today’s Objectives </vt:lpstr>
      <vt:lpstr>Agenda</vt:lpstr>
      <vt:lpstr>Debrief – Facing Your Own Biases!</vt:lpstr>
      <vt:lpstr>Recognizing Others’ Biases</vt:lpstr>
      <vt:lpstr>Assumptions Activity</vt:lpstr>
      <vt:lpstr>Assumptions Activity - Scenarios</vt:lpstr>
      <vt:lpstr>Assumptions Activity - Instructions</vt:lpstr>
      <vt:lpstr>Break</vt:lpstr>
      <vt:lpstr>Break</vt:lpstr>
      <vt:lpstr>Break</vt:lpstr>
      <vt:lpstr>Break</vt:lpstr>
      <vt:lpstr>Break</vt:lpstr>
      <vt:lpstr>Break</vt:lpstr>
      <vt:lpstr>Break</vt:lpstr>
      <vt:lpstr>Break</vt:lpstr>
      <vt:lpstr>Break</vt:lpstr>
      <vt:lpstr>Break</vt:lpstr>
      <vt:lpstr>Systemic Barriers</vt:lpstr>
      <vt:lpstr>Systemic Barriers</vt:lpstr>
      <vt:lpstr>Mitigating Bias</vt:lpstr>
      <vt:lpstr>Challenges of Mitigating Biases </vt:lpstr>
      <vt:lpstr>Inclusive Practices</vt:lpstr>
      <vt:lpstr>Remember</vt:lpstr>
      <vt:lpstr>Learning Journey</vt:lpstr>
      <vt:lpstr>The beauty of life is to be outside the box, so that the box doesn’t exist…to limit a human being to one mode of expression is really a crime.</vt:lpstr>
      <vt:lpstr>Questions</vt:lpstr>
      <vt:lpstr>Thank you for your participation!</vt:lpstr>
    </vt:vector>
  </TitlesOfParts>
  <Company>Sophie Le Bigot Présentatique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Le Bigot</dc:creator>
  <cp:lastModifiedBy>Sarah Lawrence</cp:lastModifiedBy>
  <cp:revision>590</cp:revision>
  <cp:lastPrinted>2019-12-06T18:50:49Z</cp:lastPrinted>
  <dcterms:created xsi:type="dcterms:W3CDTF">2019-03-22T13:13:06Z</dcterms:created>
  <dcterms:modified xsi:type="dcterms:W3CDTF">2020-12-21T16:39:28Z</dcterms:modified>
</cp:coreProperties>
</file>